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0" r:id="rId3"/>
    <p:sldId id="278" r:id="rId4"/>
    <p:sldId id="262" r:id="rId5"/>
    <p:sldId id="258" r:id="rId6"/>
    <p:sldId id="272" r:id="rId7"/>
    <p:sldId id="266" r:id="rId8"/>
    <p:sldId id="273" r:id="rId9"/>
    <p:sldId id="267" r:id="rId10"/>
    <p:sldId id="274" r:id="rId11"/>
    <p:sldId id="261" r:id="rId12"/>
    <p:sldId id="277" r:id="rId13"/>
    <p:sldId id="268" r:id="rId14"/>
    <p:sldId id="276" r:id="rId15"/>
    <p:sldId id="279" r:id="rId16"/>
    <p:sldId id="269" r:id="rId17"/>
    <p:sldId id="270" r:id="rId18"/>
    <p:sldId id="260" r:id="rId19"/>
    <p:sldId id="271" r:id="rId20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LAURA BORAK" initials="ALB" lastIdx="1" clrIdx="0">
    <p:extLst>
      <p:ext uri="{19B8F6BF-5375-455C-9EA6-DF929625EA0E}">
        <p15:presenceInfo xmlns:p15="http://schemas.microsoft.com/office/powerpoint/2012/main" userId="dd13337c4b6221c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302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7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enrique\Downloads\DADOS%20EVENTO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enrique\Downloads\DADOS%20EVENTO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enrique\Downloads\DADOS%20EVENTOS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enrique\Downloads\DADOS%20EVENTOS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A%20LAURA%20BORAK\Desktop\grafico%20evento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A%20LAURA%20BORAK\Desktop\grafico%20evento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A%20LAURA%20BORAK\Desktop\grafico%20evento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enrique\Downloads\DADOS%20EVENTO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enrique\Downloads\DADOS%20EVENTO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enrique\Downloads\DADOS%20EVENTO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enrique\Downloads\DADOS%20EVENTO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enrique\Downloads\DADOS%20EVENTO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enrique\Downloads\DADOS%20EVENTO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enrique\Downloads\DADOS%20EVENTO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enrique\Downloads\DADOS%20EVENTO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Retorno</a:t>
            </a:r>
            <a:r>
              <a:rPr lang="en-US" dirty="0"/>
              <a:t> do </a:t>
            </a:r>
            <a:r>
              <a:rPr lang="en-US" dirty="0" err="1"/>
              <a:t>investimento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'Planilha1 (2)'!$G$1</c:f>
              <c:strCache>
                <c:ptCount val="1"/>
                <c:pt idx="0">
                  <c:v>VALOR EM REAIS 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.1835292292209807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R$</a:t>
                    </a:r>
                    <a:r>
                      <a:rPr lang="en-US" baseline="0" dirty="0"/>
                      <a:t> 19.500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6140-4D41-9317-0574E817D07D}"/>
                </c:ext>
              </c:extLst>
            </c:dLbl>
            <c:dLbl>
              <c:idx val="1"/>
              <c:layout>
                <c:manualLayout>
                  <c:x val="3.7362952249851457E-3"/>
                  <c:y val="0.3450429632642613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R$ 39.000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140-4D41-9317-0574E817D0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'Planilha1 (2)'!$F$2:$F$3</c:f>
              <c:strCache>
                <c:ptCount val="2"/>
                <c:pt idx="0">
                  <c:v>HOSPEDAGEM </c:v>
                </c:pt>
                <c:pt idx="1">
                  <c:v>ALIMENTAÇÃO</c:v>
                </c:pt>
              </c:strCache>
            </c:strRef>
          </c:cat>
          <c:val>
            <c:numRef>
              <c:f>'Planilha1 (2)'!$G$2:$G$3</c:f>
              <c:numCache>
                <c:formatCode>_-[$R$-416]\ * #,##0.00_-;\-[$R$-416]\ * #,##0.00_-;_-[$R$-416]\ * "-"??_-;_-@_-</c:formatCode>
                <c:ptCount val="2"/>
                <c:pt idx="0">
                  <c:v>19500</c:v>
                </c:pt>
                <c:pt idx="1">
                  <c:v>39000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2C-4DD3-9A3C-8AB47F61972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50592736"/>
        <c:axId val="550593520"/>
      </c:barChart>
      <c:catAx>
        <c:axId val="550592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50593520"/>
        <c:crosses val="autoZero"/>
        <c:auto val="1"/>
        <c:lblAlgn val="ctr"/>
        <c:lblOffset val="100"/>
        <c:noMultiLvlLbl val="0"/>
      </c:catAx>
      <c:valAx>
        <c:axId val="55059352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_-[$R$-416]\ * #,##0.00_-;\-[$R$-416]\ * #,##0.00_-;_-[$R$-416]\ * &quot;-&quot;??_-;_-@_-" sourceLinked="1"/>
        <c:majorTickMark val="none"/>
        <c:minorTickMark val="none"/>
        <c:tickLblPos val="nextTo"/>
        <c:crossAx val="550592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 err="1">
                <a:solidFill>
                  <a:schemeClr val="tx1"/>
                </a:solidFill>
                <a:effectLst/>
              </a:rPr>
              <a:t>Representação</a:t>
            </a:r>
            <a:r>
              <a:rPr lang="en-US" sz="1800" b="1" i="0" baseline="0" dirty="0">
                <a:solidFill>
                  <a:schemeClr val="tx1"/>
                </a:solidFill>
                <a:effectLst/>
              </a:rPr>
              <a:t> BT</a:t>
            </a:r>
            <a:endParaRPr lang="pt-BR" dirty="0">
              <a:solidFill>
                <a:schemeClr val="tx1"/>
              </a:solidFill>
              <a:effectLst/>
            </a:endParaRPr>
          </a:p>
        </c:rich>
      </c:tx>
      <c:layout>
        <c:manualLayout>
          <c:xMode val="edge"/>
          <c:yMode val="edge"/>
          <c:x val="0.23110411198600175"/>
          <c:y val="4.62962962962962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'Planilha1 (2)'!$X$1</c:f>
              <c:strCache>
                <c:ptCount val="1"/>
                <c:pt idx="0">
                  <c:v>VALOR EM REAIS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C59-4514-9B8E-EDCCE14FAF1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C59-4514-9B8E-EDCCE14FAF1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R$ 175.500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C59-4514-9B8E-EDCCE14FAF1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R$ 234.000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9C59-4514-9B8E-EDCCE14FAF16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'Planilha1 (2)'!$W$2:$W$3</c:f>
              <c:strCache>
                <c:ptCount val="2"/>
                <c:pt idx="0">
                  <c:v>HOSPEDAGEM</c:v>
                </c:pt>
                <c:pt idx="1">
                  <c:v>ALIMENTAÇÃO</c:v>
                </c:pt>
              </c:strCache>
            </c:strRef>
          </c:cat>
          <c:val>
            <c:numRef>
              <c:f>'Planilha1 (2)'!$X$2:$X$3</c:f>
              <c:numCache>
                <c:formatCode>_-[$R$-416]\ * #,##0.00_-;\-[$R$-416]\ * #,##0.00_-;_-[$R$-416]\ * "-"??_-;_-@_-</c:formatCode>
                <c:ptCount val="2"/>
                <c:pt idx="0">
                  <c:v>175500</c:v>
                </c:pt>
                <c:pt idx="1">
                  <c:v>234000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C59-4514-9B8E-EDCCE14FAF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t-BR" dirty="0">
                <a:solidFill>
                  <a:schemeClr val="tx1"/>
                </a:solidFill>
              </a:rPr>
              <a:t>Público</a:t>
            </a:r>
            <a:r>
              <a:rPr lang="pt-BR" baseline="0" dirty="0">
                <a:solidFill>
                  <a:schemeClr val="tx1"/>
                </a:solidFill>
              </a:rPr>
              <a:t> BT</a:t>
            </a:r>
            <a:endParaRPr lang="pt-BR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14434553193804142"/>
          <c:y val="0.16708333333333336"/>
          <c:w val="0.76241907261592312"/>
          <c:h val="0.614984324876057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'Planilha1 (2)'!$Y$2</c:f>
              <c:strCache>
                <c:ptCount val="1"/>
                <c:pt idx="0">
                  <c:v>HOSPEDAGEM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'Planilha1 (2)'!$Z$1:$AA$1</c:f>
              <c:strCache>
                <c:ptCount val="2"/>
                <c:pt idx="0">
                  <c:v>N° DE TURISTAS </c:v>
                </c:pt>
                <c:pt idx="1">
                  <c:v>VALOR GASTO</c:v>
                </c:pt>
              </c:strCache>
            </c:strRef>
          </c:cat>
          <c:val>
            <c:numRef>
              <c:f>'Planilha1 (2)'!$Z$2:$AA$2</c:f>
              <c:numCache>
                <c:formatCode>General</c:formatCode>
                <c:ptCount val="2"/>
                <c:pt idx="0">
                  <c:v>390</c:v>
                </c:pt>
                <c:pt idx="1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C8-4803-8D46-C9A8E0DC27EC}"/>
            </c:ext>
          </c:extLst>
        </c:ser>
        <c:ser>
          <c:idx val="1"/>
          <c:order val="1"/>
          <c:tx>
            <c:strRef>
              <c:f>'Planilha1 (2)'!$Y$3</c:f>
              <c:strCache>
                <c:ptCount val="1"/>
                <c:pt idx="0">
                  <c:v>ALIMENTAÇÃO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'Planilha1 (2)'!$Z$1:$AA$1</c:f>
              <c:strCache>
                <c:ptCount val="2"/>
                <c:pt idx="0">
                  <c:v>N° DE TURISTAS </c:v>
                </c:pt>
                <c:pt idx="1">
                  <c:v>VALOR GASTO</c:v>
                </c:pt>
              </c:strCache>
            </c:strRef>
          </c:cat>
          <c:val>
            <c:numRef>
              <c:f>'Planilha1 (2)'!$Z$3:$AA$3</c:f>
              <c:numCache>
                <c:formatCode>General</c:formatCode>
                <c:ptCount val="2"/>
                <c:pt idx="0">
                  <c:v>390</c:v>
                </c:pt>
                <c:pt idx="1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C8-4803-8D46-C9A8E0DC27E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612620616"/>
        <c:axId val="612621008"/>
      </c:barChart>
      <c:catAx>
        <c:axId val="612620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12621008"/>
        <c:crosses val="autoZero"/>
        <c:auto val="1"/>
        <c:lblAlgn val="ctr"/>
        <c:lblOffset val="100"/>
        <c:noMultiLvlLbl val="0"/>
      </c:catAx>
      <c:valAx>
        <c:axId val="61262100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12620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27E-48D4-83D9-5A01236D5BE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27E-48D4-83D9-5A01236D5BE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'Planilha1 (2)'!$AD$1:$AE$1</c:f>
              <c:strCache>
                <c:ptCount val="2"/>
                <c:pt idx="0">
                  <c:v>TOTAL GASTO</c:v>
                </c:pt>
                <c:pt idx="1">
                  <c:v>ARRECADADO</c:v>
                </c:pt>
              </c:strCache>
            </c:strRef>
          </c:cat>
          <c:val>
            <c:numRef>
              <c:f>'Planilha1 (2)'!$AD$2:$AE$2</c:f>
              <c:numCache>
                <c:formatCode>_-[$R$-416]\ * #,##0.00_-;\-[$R$-416]\ * #,##0.00_-;_-[$R$-416]\ * "-"??_-;_-@_-</c:formatCode>
                <c:ptCount val="2"/>
                <c:pt idx="0">
                  <c:v>18315</c:v>
                </c:pt>
                <c:pt idx="1">
                  <c:v>391185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27E-48D4-83D9-5A01236D5BE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dirty="0"/>
              <a:t>RETORNO DO EVENTO PARA O MUNICÍPIO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198567551"/>
        <c:axId val="1198557567"/>
      </c:barChart>
      <c:catAx>
        <c:axId val="11985675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98557567"/>
        <c:crosses val="autoZero"/>
        <c:auto val="1"/>
        <c:lblAlgn val="ctr"/>
        <c:lblOffset val="100"/>
        <c:noMultiLvlLbl val="0"/>
      </c:catAx>
      <c:valAx>
        <c:axId val="1198557567"/>
        <c:scaling>
          <c:orientation val="minMax"/>
        </c:scaling>
        <c:delete val="1"/>
        <c:axPos val="l"/>
        <c:numFmt formatCode="&quot;R$&quot;\ #,##0.00" sourceLinked="1"/>
        <c:majorTickMark val="none"/>
        <c:minorTickMark val="none"/>
        <c:tickLblPos val="nextTo"/>
        <c:crossAx val="11985675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dirty="0"/>
              <a:t>GASTO</a:t>
            </a:r>
            <a:r>
              <a:rPr lang="en-US" baseline="0" dirty="0"/>
              <a:t> </a:t>
            </a:r>
            <a:r>
              <a:rPr lang="en-US" dirty="0"/>
              <a:t>MÉDIO POR PESSOA NA</a:t>
            </a:r>
            <a:r>
              <a:rPr lang="en-US" baseline="0" dirty="0"/>
              <a:t> SEMANA DO EVENTO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3.0555555555555555E-2"/>
          <c:y val="0.1711807378244386"/>
          <c:w val="0.93888888888888888"/>
          <c:h val="0.698271726450860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Planilha2!$B$8</c:f>
              <c:strCache>
                <c:ptCount val="1"/>
                <c:pt idx="0">
                  <c:v>MÉDIA POR PESSOA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Planilha2!$A$9:$A$12</c:f>
              <c:strCache>
                <c:ptCount val="4"/>
                <c:pt idx="0">
                  <c:v>HOSPEDAGEM</c:v>
                </c:pt>
                <c:pt idx="1">
                  <c:v>TRANSPORTE</c:v>
                </c:pt>
                <c:pt idx="2">
                  <c:v>ALIMENTAÇÃO</c:v>
                </c:pt>
                <c:pt idx="3">
                  <c:v>TOTAL</c:v>
                </c:pt>
              </c:strCache>
            </c:strRef>
          </c:cat>
          <c:val>
            <c:numRef>
              <c:f>Planilha2!$B$9:$B$12</c:f>
              <c:numCache>
                <c:formatCode>"R$"#,##0_);[Red]\("R$"#,##0\)</c:formatCode>
                <c:ptCount val="4"/>
                <c:pt idx="0">
                  <c:v>5000</c:v>
                </c:pt>
                <c:pt idx="1">
                  <c:v>1500</c:v>
                </c:pt>
                <c:pt idx="2">
                  <c:v>1800</c:v>
                </c:pt>
                <c:pt idx="3">
                  <c:v>8300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F7-4170-BAF3-A596D4AD50F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272338847"/>
        <c:axId val="1272345919"/>
      </c:barChart>
      <c:catAx>
        <c:axId val="1272338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72345919"/>
        <c:crosses val="autoZero"/>
        <c:auto val="1"/>
        <c:lblAlgn val="ctr"/>
        <c:lblOffset val="100"/>
        <c:noMultiLvlLbl val="0"/>
      </c:catAx>
      <c:valAx>
        <c:axId val="1272345919"/>
        <c:scaling>
          <c:orientation val="minMax"/>
        </c:scaling>
        <c:delete val="1"/>
        <c:axPos val="l"/>
        <c:numFmt formatCode="&quot;R$&quot;#,##0_);[Red]\(&quot;R$&quot;#,##0\)" sourceLinked="1"/>
        <c:majorTickMark val="none"/>
        <c:minorTickMark val="none"/>
        <c:tickLblPos val="nextTo"/>
        <c:crossAx val="1272338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/>
              <a:t>MÉDIA DE RENDA GERADA</a:t>
            </a:r>
            <a:r>
              <a:rPr lang="en-US" baseline="0"/>
              <a:t> NA PENÍNSULA 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Planilha2!$B$14</c:f>
              <c:strCache>
                <c:ptCount val="1"/>
                <c:pt idx="0">
                  <c:v>RETORNO INVESTIMENTO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R$ 58.100.000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BDC8-440F-85EB-E7555AAB991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R$ 10.500.000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DC8-440F-85EB-E7555AAB991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R$ 11.600.000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BDC8-440F-85EB-E7555AAB991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R$ 80.200.000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DC8-440F-85EB-E7555AAB99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Planilha2!$A$15:$A$18</c:f>
              <c:strCache>
                <c:ptCount val="4"/>
                <c:pt idx="0">
                  <c:v>HOSPEDAGEM</c:v>
                </c:pt>
                <c:pt idx="1">
                  <c:v>TRANSPORTE</c:v>
                </c:pt>
                <c:pt idx="2">
                  <c:v>ALIMENTAÇÃO</c:v>
                </c:pt>
                <c:pt idx="3">
                  <c:v>TOTAL</c:v>
                </c:pt>
              </c:strCache>
            </c:strRef>
          </c:cat>
          <c:val>
            <c:numRef>
              <c:f>Planilha2!$B$15:$B$18</c:f>
              <c:numCache>
                <c:formatCode>"R$"\ #,##0.00</c:formatCode>
                <c:ptCount val="4"/>
                <c:pt idx="0">
                  <c:v>58100000</c:v>
                </c:pt>
                <c:pt idx="1">
                  <c:v>10500000</c:v>
                </c:pt>
                <c:pt idx="2">
                  <c:v>11600000</c:v>
                </c:pt>
                <c:pt idx="3">
                  <c:v>80200000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01-4C51-AAD4-1DCAC681DD2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272343839"/>
        <c:axId val="1272318047"/>
      </c:barChart>
      <c:catAx>
        <c:axId val="12723438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72318047"/>
        <c:crosses val="autoZero"/>
        <c:auto val="1"/>
        <c:lblAlgn val="ctr"/>
        <c:lblOffset val="100"/>
        <c:noMultiLvlLbl val="0"/>
      </c:catAx>
      <c:valAx>
        <c:axId val="1272318047"/>
        <c:scaling>
          <c:orientation val="minMax"/>
        </c:scaling>
        <c:delete val="1"/>
        <c:axPos val="l"/>
        <c:numFmt formatCode="&quot;R$&quot;\ #,##0.00" sourceLinked="1"/>
        <c:majorTickMark val="none"/>
        <c:minorTickMark val="none"/>
        <c:tickLblPos val="nextTo"/>
        <c:crossAx val="12723438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dirty="0"/>
              <a:t>Público </a:t>
            </a:r>
            <a:r>
              <a:rPr lang="pt-BR" dirty="0" err="1"/>
              <a:t>Futvolei</a:t>
            </a:r>
            <a:endParaRPr lang="pt-B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4.1429792060586369E-2"/>
          <c:y val="0.18587604562789439"/>
          <c:w val="0.92988804420516158"/>
          <c:h val="0.6191721208579308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'Planilha1 (2)'!$C$1:$D$1</c:f>
              <c:strCache>
                <c:ptCount val="2"/>
                <c:pt idx="0">
                  <c:v>N DE TURISTAS </c:v>
                </c:pt>
                <c:pt idx="1">
                  <c:v>VALOR GASTO</c:v>
                </c:pt>
              </c:strCache>
            </c:strRef>
          </c:cat>
          <c:val>
            <c:numRef>
              <c:f>'Planilha1 (2)'!$C$2:$D$2</c:f>
              <c:numCache>
                <c:formatCode>General</c:formatCode>
                <c:ptCount val="2"/>
                <c:pt idx="0">
                  <c:v>130</c:v>
                </c:pt>
                <c:pt idx="1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58-4A1E-BDE2-F42F43802717}"/>
            </c:ext>
          </c:extLst>
        </c:ser>
        <c:ser>
          <c:idx val="1"/>
          <c:order val="1"/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'Planilha1 (2)'!$C$1:$D$1</c:f>
              <c:strCache>
                <c:ptCount val="2"/>
                <c:pt idx="0">
                  <c:v>N DE TURISTAS </c:v>
                </c:pt>
                <c:pt idx="1">
                  <c:v>VALOR GASTO</c:v>
                </c:pt>
              </c:strCache>
            </c:strRef>
          </c:cat>
          <c:val>
            <c:numRef>
              <c:f>'Planilha1 (2)'!$C$3:$D$3</c:f>
              <c:numCache>
                <c:formatCode>General</c:formatCode>
                <c:ptCount val="2"/>
                <c:pt idx="0">
                  <c:v>130</c:v>
                </c:pt>
                <c:pt idx="1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58-4A1E-BDE2-F42F4380271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611805560"/>
        <c:axId val="611800856"/>
      </c:barChart>
      <c:catAx>
        <c:axId val="611805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11800856"/>
        <c:crosses val="autoZero"/>
        <c:auto val="1"/>
        <c:lblAlgn val="ctr"/>
        <c:lblOffset val="100"/>
        <c:noMultiLvlLbl val="0"/>
      </c:catAx>
      <c:valAx>
        <c:axId val="61180085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11805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292720610414851"/>
          <c:y val="0.9004972202303414"/>
          <c:w val="0.32234869941925848"/>
          <c:h val="9.393622747299564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Representação</a:t>
            </a:r>
            <a:r>
              <a:rPr lang="en-US" baseline="0"/>
              <a:t> Futvolei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'Planilha1 (2)'!$G$1</c:f>
              <c:strCache>
                <c:ptCount val="1"/>
                <c:pt idx="0">
                  <c:v>VALOR EM REAIS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571-4413-99A7-40E2E6EA7E8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571-4413-99A7-40E2E6EA7E83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'Planilha1 (2)'!$F$2:$F$3</c:f>
              <c:strCache>
                <c:ptCount val="2"/>
                <c:pt idx="0">
                  <c:v>HOSPEDAGEM </c:v>
                </c:pt>
                <c:pt idx="1">
                  <c:v>ALIMENTAÇÃO</c:v>
                </c:pt>
              </c:strCache>
            </c:strRef>
          </c:cat>
          <c:val>
            <c:numRef>
              <c:f>'Planilha1 (2)'!$G$2:$G$3</c:f>
              <c:numCache>
                <c:formatCode>_-[$R$-416]\ * #,##0.00_-;\-[$R$-416]\ * #,##0.00_-;_-[$R$-416]\ * "-"??_-;_-@_-</c:formatCode>
                <c:ptCount val="2"/>
                <c:pt idx="0">
                  <c:v>19500</c:v>
                </c:pt>
                <c:pt idx="1">
                  <c:v>39000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571-4413-99A7-40E2E6EA7E8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Investimento Futvolei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CF5-4D41-8BA6-9F96B690374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CF5-4D41-8BA6-9F96B6903748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'Planilha1 (2)'!$H$1:$I$1</c:f>
              <c:strCache>
                <c:ptCount val="2"/>
                <c:pt idx="0">
                  <c:v>TOTAL GASTO</c:v>
                </c:pt>
                <c:pt idx="1">
                  <c:v>ARRECADADO</c:v>
                </c:pt>
              </c:strCache>
            </c:strRef>
          </c:cat>
          <c:val>
            <c:numRef>
              <c:f>'Planilha1 (2)'!$H$2:$I$2</c:f>
              <c:numCache>
                <c:formatCode>_-[$R$-416]\ * #,##0.00_-;\-[$R$-416]\ * #,##0.00_-;_-[$R$-416]\ * "-"??_-;_-@_-</c:formatCode>
                <c:ptCount val="2"/>
                <c:pt idx="0">
                  <c:v>12474</c:v>
                </c:pt>
                <c:pt idx="1">
                  <c:v>46026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CF5-4D41-8BA6-9F96B690374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u="none" strike="noStrike" baseline="0" dirty="0" err="1">
                <a:effectLst/>
              </a:rPr>
              <a:t>Retorno</a:t>
            </a:r>
            <a:r>
              <a:rPr lang="en-US" sz="1800" b="1" i="0" u="none" strike="noStrike" baseline="0" dirty="0">
                <a:effectLst/>
              </a:rPr>
              <a:t> do </a:t>
            </a:r>
            <a:r>
              <a:rPr lang="en-US" sz="1800" b="1" i="0" u="none" strike="noStrike" baseline="0" dirty="0" err="1">
                <a:effectLst/>
              </a:rPr>
              <a:t>investimento</a:t>
            </a:r>
            <a:endParaRPr lang="en-US" baseline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17312292213473315"/>
          <c:y val="0.19209499854184894"/>
          <c:w val="0.78243263342082237"/>
          <c:h val="0.720887649460484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'Planilha1 (2)'!$N$1</c:f>
              <c:strCache>
                <c:ptCount val="1"/>
                <c:pt idx="0">
                  <c:v>VALOR EM REAIS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.2143411883786069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R$ 52.500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C05A-48DC-BF19-046C65115083}"/>
                </c:ext>
              </c:extLst>
            </c:dLbl>
            <c:dLbl>
              <c:idx val="1"/>
              <c:layout>
                <c:manualLayout>
                  <c:x val="-3.7881330022445435E-3"/>
                  <c:y val="0.3973035119983461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R$ 105.000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C05A-48DC-BF19-046C651150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'Planilha1 (2)'!$M$2:$M$3</c:f>
              <c:strCache>
                <c:ptCount val="2"/>
                <c:pt idx="0">
                  <c:v>HOSPEDAGEM</c:v>
                </c:pt>
                <c:pt idx="1">
                  <c:v>ALIMENTAÇÃO</c:v>
                </c:pt>
              </c:strCache>
            </c:strRef>
          </c:cat>
          <c:val>
            <c:numRef>
              <c:f>'Planilha1 (2)'!$N$2:$N$3</c:f>
              <c:numCache>
                <c:formatCode>"R$"\ #,##0.00</c:formatCode>
                <c:ptCount val="2"/>
                <c:pt idx="0">
                  <c:v>52500</c:v>
                </c:pt>
                <c:pt idx="1">
                  <c:v>105000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F3-46F8-893F-6AC77293A78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690270752"/>
        <c:axId val="690271536"/>
      </c:barChart>
      <c:catAx>
        <c:axId val="690270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90271536"/>
        <c:crosses val="autoZero"/>
        <c:auto val="1"/>
        <c:lblAlgn val="ctr"/>
        <c:lblOffset val="100"/>
        <c:noMultiLvlLbl val="0"/>
      </c:catAx>
      <c:valAx>
        <c:axId val="69027153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&quot;R$&quot;\ #,##0.00" sourceLinked="1"/>
        <c:majorTickMark val="none"/>
        <c:minorTickMark val="none"/>
        <c:tickLblPos val="nextTo"/>
        <c:crossAx val="690270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800" b="1" i="0" baseline="0" dirty="0">
                <a:effectLst/>
              </a:rPr>
              <a:t>Público MA</a:t>
            </a:r>
            <a:endParaRPr lang="pt-BR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'Planilha1 (2)'!$O$1:$P$1</c:f>
              <c:strCache>
                <c:ptCount val="2"/>
                <c:pt idx="0">
                  <c:v>N DE TURISTAS </c:v>
                </c:pt>
                <c:pt idx="1">
                  <c:v>VALOR GASTO</c:v>
                </c:pt>
              </c:strCache>
            </c:strRef>
          </c:cat>
          <c:val>
            <c:numRef>
              <c:f>'Planilha1 (2)'!$O$2:$P$2</c:f>
              <c:numCache>
                <c:formatCode>General</c:formatCode>
                <c:ptCount val="2"/>
                <c:pt idx="0">
                  <c:v>350</c:v>
                </c:pt>
                <c:pt idx="1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B8-44AC-8FC4-57AB1A66E814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'Planilha1 (2)'!$O$1:$P$1</c:f>
              <c:strCache>
                <c:ptCount val="2"/>
                <c:pt idx="0">
                  <c:v>N DE TURISTAS </c:v>
                </c:pt>
                <c:pt idx="1">
                  <c:v>VALOR GASTO</c:v>
                </c:pt>
              </c:strCache>
            </c:strRef>
          </c:cat>
          <c:val>
            <c:numRef>
              <c:f>'Planilha1 (2)'!$O$3:$P$3</c:f>
              <c:numCache>
                <c:formatCode>General</c:formatCode>
                <c:ptCount val="2"/>
                <c:pt idx="0">
                  <c:v>350</c:v>
                </c:pt>
                <c:pt idx="1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B8-44AC-8FC4-57AB1A66E8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9762496"/>
        <c:axId val="689758968"/>
      </c:barChart>
      <c:catAx>
        <c:axId val="689762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89758968"/>
        <c:crosses val="autoZero"/>
        <c:auto val="1"/>
        <c:lblAlgn val="ctr"/>
        <c:lblOffset val="100"/>
        <c:noMultiLvlLbl val="0"/>
      </c:catAx>
      <c:valAx>
        <c:axId val="689758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89762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Representação</a:t>
            </a:r>
            <a:r>
              <a:rPr lang="en-US" dirty="0"/>
              <a:t> MA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'Planilha1 (2)'!$N$1</c:f>
              <c:strCache>
                <c:ptCount val="1"/>
                <c:pt idx="0">
                  <c:v>VALOR EM REAIS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5FB-4AB1-B4F9-51131638BDC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5FB-4AB1-B4F9-51131638BDC5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'Planilha1 (2)'!$M$2:$M$3</c:f>
              <c:strCache>
                <c:ptCount val="2"/>
                <c:pt idx="0">
                  <c:v>HOSPEDAGEM</c:v>
                </c:pt>
                <c:pt idx="1">
                  <c:v>ALIMENTAÇÃO</c:v>
                </c:pt>
              </c:strCache>
            </c:strRef>
          </c:cat>
          <c:val>
            <c:numRef>
              <c:f>'Planilha1 (2)'!$N$2:$N$3</c:f>
              <c:numCache>
                <c:formatCode>"R$"\ #,##0.00</c:formatCode>
                <c:ptCount val="2"/>
                <c:pt idx="0">
                  <c:v>52500</c:v>
                </c:pt>
                <c:pt idx="1">
                  <c:v>105000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5FB-4AB1-B4F9-51131638BDC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Investimento MA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1D9-4CC5-874A-233B64BDFEC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1D9-4CC5-874A-233B64BDFECA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'Planilha1 (2)'!$S$1:$T$1</c:f>
              <c:strCache>
                <c:ptCount val="2"/>
                <c:pt idx="0">
                  <c:v>TOTAL GASTO</c:v>
                </c:pt>
                <c:pt idx="1">
                  <c:v>ARRECADADO</c:v>
                </c:pt>
              </c:strCache>
            </c:strRef>
          </c:cat>
          <c:val>
            <c:numRef>
              <c:f>'Planilha1 (2)'!$S$2:$T$2</c:f>
              <c:numCache>
                <c:formatCode>"R$"\ #,##0.00</c:formatCode>
                <c:ptCount val="2"/>
                <c:pt idx="0" formatCode="_-[$R$-416]\ * #,##0.00_-;\-[$R$-416]\ * #,##0.00_-;_-[$R$-416]\ * &quot;-&quot;??_-;_-@_-">
                  <c:v>3000</c:v>
                </c:pt>
                <c:pt idx="1">
                  <c:v>127500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1D9-4CC5-874A-233B64BDFEC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 err="1">
                <a:solidFill>
                  <a:schemeClr val="tx1"/>
                </a:solidFill>
                <a:effectLst/>
              </a:rPr>
              <a:t>Retorno</a:t>
            </a:r>
            <a:r>
              <a:rPr lang="en-US" sz="1800" b="1" i="0" baseline="0" dirty="0">
                <a:solidFill>
                  <a:schemeClr val="tx1"/>
                </a:solidFill>
                <a:effectLst/>
              </a:rPr>
              <a:t> do </a:t>
            </a:r>
            <a:r>
              <a:rPr lang="en-US" sz="1800" b="1" i="0" baseline="0" dirty="0" err="1">
                <a:solidFill>
                  <a:schemeClr val="tx1"/>
                </a:solidFill>
                <a:effectLst/>
              </a:rPr>
              <a:t>investimento</a:t>
            </a:r>
            <a:endParaRPr lang="pt-BR" dirty="0">
              <a:solidFill>
                <a:schemeClr val="tx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'Planilha1 (2)'!$X$1</c:f>
              <c:strCache>
                <c:ptCount val="1"/>
                <c:pt idx="0">
                  <c:v>VALOR EM REAIS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3.0620494152606456E-17"/>
                  <c:y val="0.2763607031771768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R$ 175.500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8F7-4CE7-9FE7-09D03A328F5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R$ 234.000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8F7-4CE7-9FE7-09D03A328F5C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'Planilha1 (2)'!$W$2:$W$3</c:f>
              <c:strCache>
                <c:ptCount val="2"/>
                <c:pt idx="0">
                  <c:v>HOSPEDAGEM</c:v>
                </c:pt>
                <c:pt idx="1">
                  <c:v>ALIMENTAÇÃO</c:v>
                </c:pt>
              </c:strCache>
            </c:strRef>
          </c:cat>
          <c:val>
            <c:numRef>
              <c:f>'Planilha1 (2)'!$X$2:$X$3</c:f>
              <c:numCache>
                <c:formatCode>_-[$R$-416]\ * #,##0.00_-;\-[$R$-416]\ * #,##0.00_-;_-[$R$-416]\ * "-"??_-;_-@_-</c:formatCode>
                <c:ptCount val="2"/>
                <c:pt idx="0">
                  <c:v>175500</c:v>
                </c:pt>
                <c:pt idx="1">
                  <c:v>234000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EE-404A-8B4A-6441D10FE9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6067280"/>
        <c:axId val="216067672"/>
      </c:barChart>
      <c:catAx>
        <c:axId val="216067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16067672"/>
        <c:crosses val="autoZero"/>
        <c:auto val="1"/>
        <c:lblAlgn val="ctr"/>
        <c:lblOffset val="100"/>
        <c:noMultiLvlLbl val="0"/>
      </c:catAx>
      <c:valAx>
        <c:axId val="21606767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_-[$R$-416]\ * #,##0.00_-;\-[$R$-416]\ * #,##0.00_-;_-[$R$-416]\ * &quot;-&quot;??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16067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2-14T10:10:34.938" idx="1">
    <p:pos x="10" y="10"/>
    <p:text>Entre os dias 26/12 a 03/01
4.100 pessoas festas noturnas
2.600 pessoas festas diurnas 
Media de quanto de renda gerou para o município (por pessoa)
R$ 5.000,00 hospedagem 
R$ 1.500,00 transporte dentro da Península (taxi, motoboy, jardineira)
R$ 1.500,00 a 1.800,00 alimentação 
Empregos temporários gerados:
280 pessoas – R$2.500,00 por pessoa
Responsabilidade ambiental: recolhimento de lixo e lixo levado para aterro sanitário na região</p:text>
    <p:extLst>
      <p:ext uri="{C676402C-5697-4E1C-873F-D02D1690AC5C}">
        <p15:threadingInfo xmlns:p15="http://schemas.microsoft.com/office/powerpoint/2012/main" timeZoneBias="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534AA-7DF1-4862-A5D0-F9CE12014263}" type="datetimeFigureOut">
              <a:rPr lang="pt-BR" smtClean="0"/>
              <a:t>16/02/2022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C086-6132-4ABE-9968-FC671682B9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5716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534AA-7DF1-4862-A5D0-F9CE12014263}" type="datetimeFigureOut">
              <a:rPr lang="pt-BR" smtClean="0"/>
              <a:t>16/02/2022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C086-6132-4ABE-9968-FC671682B9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3932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534AA-7DF1-4862-A5D0-F9CE12014263}" type="datetimeFigureOut">
              <a:rPr lang="pt-BR" smtClean="0"/>
              <a:t>16/02/2022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C086-6132-4ABE-9968-FC671682B9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7392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534AA-7DF1-4862-A5D0-F9CE12014263}" type="datetimeFigureOut">
              <a:rPr lang="pt-BR" smtClean="0"/>
              <a:t>16/02/2022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C086-6132-4ABE-9968-FC671682B9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4094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534AA-7DF1-4862-A5D0-F9CE12014263}" type="datetimeFigureOut">
              <a:rPr lang="pt-BR" smtClean="0"/>
              <a:t>16/02/2022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C086-6132-4ABE-9968-FC671682B9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1805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534AA-7DF1-4862-A5D0-F9CE12014263}" type="datetimeFigureOut">
              <a:rPr lang="pt-BR" smtClean="0"/>
              <a:t>16/02/2022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C086-6132-4ABE-9968-FC671682B9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092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534AA-7DF1-4862-A5D0-F9CE12014263}" type="datetimeFigureOut">
              <a:rPr lang="pt-BR" smtClean="0"/>
              <a:t>16/02/2022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C086-6132-4ABE-9968-FC671682B9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5253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534AA-7DF1-4862-A5D0-F9CE12014263}" type="datetimeFigureOut">
              <a:rPr lang="pt-BR" smtClean="0"/>
              <a:t>16/02/2022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C086-6132-4ABE-9968-FC671682B9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0703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534AA-7DF1-4862-A5D0-F9CE12014263}" type="datetimeFigureOut">
              <a:rPr lang="pt-BR" smtClean="0"/>
              <a:t>16/02/2022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C086-6132-4ABE-9968-FC671682B9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1875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534AA-7DF1-4862-A5D0-F9CE12014263}" type="datetimeFigureOut">
              <a:rPr lang="pt-BR" smtClean="0"/>
              <a:t>16/02/2022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C086-6132-4ABE-9968-FC671682B9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9222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534AA-7DF1-4862-A5D0-F9CE12014263}" type="datetimeFigureOut">
              <a:rPr lang="pt-BR" smtClean="0"/>
              <a:t>16/02/2022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C086-6132-4ABE-9968-FC671682B9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8401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534AA-7DF1-4862-A5D0-F9CE12014263}" type="datetimeFigureOut">
              <a:rPr lang="pt-BR" smtClean="0"/>
              <a:t>16/02/2022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5C086-6132-4ABE-9968-FC671682B9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6326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12.png"/><Relationship Id="rId7" Type="http://schemas.openxmlformats.org/officeDocument/2006/relationships/chart" Target="../charts/chart15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9DC7F6D-9E2A-40C2-AB01-E2CEB3863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9375"/>
          <a:stretch/>
        </p:blipFill>
        <p:spPr>
          <a:xfrm>
            <a:off x="-1" y="9332"/>
            <a:ext cx="9906001" cy="685799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D81A4A8-AFF4-4174-A135-E9B74BC729A3}"/>
              </a:ext>
            </a:extLst>
          </p:cNvPr>
          <p:cNvSpPr txBox="1"/>
          <p:nvPr/>
        </p:nvSpPr>
        <p:spPr>
          <a:xfrm>
            <a:off x="2915500" y="2461515"/>
            <a:ext cx="4074999" cy="1509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4400" b="1" dirty="0">
                <a:solidFill>
                  <a:srgbClr val="D930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PRESTAÇÃO DE CONTAS SECTUR</a:t>
            </a:r>
            <a:endParaRPr lang="pt-BR" sz="4400" dirty="0">
              <a:solidFill>
                <a:srgbClr val="D9302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5FD7B59-9F65-44D1-90BF-3D03CA9F4748}"/>
              </a:ext>
            </a:extLst>
          </p:cNvPr>
          <p:cNvSpPr txBox="1"/>
          <p:nvPr/>
        </p:nvSpPr>
        <p:spPr>
          <a:xfrm>
            <a:off x="2915500" y="3903138"/>
            <a:ext cx="4074999" cy="47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00EEB12-42EB-4AC5-AF88-ABAC9F0501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20" b="10871"/>
          <a:stretch/>
        </p:blipFill>
        <p:spPr>
          <a:xfrm>
            <a:off x="102623" y="535282"/>
            <a:ext cx="9700752" cy="70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244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D8C4DD2-A20B-4105-8AAD-CDF5A23ED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51"/>
            <a:ext cx="9906000" cy="7003102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07B78778-5171-4DE5-BFBF-1C52F2A14FBD}"/>
              </a:ext>
            </a:extLst>
          </p:cNvPr>
          <p:cNvGrpSpPr/>
          <p:nvPr/>
        </p:nvGrpSpPr>
        <p:grpSpPr>
          <a:xfrm>
            <a:off x="1476941" y="1440631"/>
            <a:ext cx="6952118" cy="4982580"/>
            <a:chOff x="835111" y="477709"/>
            <a:chExt cx="8235778" cy="5902579"/>
          </a:xfrm>
        </p:grpSpPr>
        <p:graphicFrame>
          <p:nvGraphicFramePr>
            <p:cNvPr id="10" name="Gráfico 9">
              <a:extLst>
                <a:ext uri="{FF2B5EF4-FFF2-40B4-BE49-F238E27FC236}">
                  <a16:creationId xmlns:a16="http://schemas.microsoft.com/office/drawing/2014/main" id="{00000000-0008-0000-0000-00000A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67980770"/>
                </p:ext>
              </p:extLst>
            </p:nvPr>
          </p:nvGraphicFramePr>
          <p:xfrm>
            <a:off x="835111" y="477709"/>
            <a:ext cx="4503866" cy="28770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1" name="Gráfico 10">
              <a:extLst>
                <a:ext uri="{FF2B5EF4-FFF2-40B4-BE49-F238E27FC236}">
                  <a16:creationId xmlns:a16="http://schemas.microsoft.com/office/drawing/2014/main" id="{00000000-0008-0000-0000-00000D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98483879"/>
                </p:ext>
              </p:extLst>
            </p:nvPr>
          </p:nvGraphicFramePr>
          <p:xfrm>
            <a:off x="842148" y="3471476"/>
            <a:ext cx="4439679" cy="28810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2" name="Gráfico 11">
              <a:extLst>
                <a:ext uri="{FF2B5EF4-FFF2-40B4-BE49-F238E27FC236}">
                  <a16:creationId xmlns:a16="http://schemas.microsoft.com/office/drawing/2014/main" id="{00000000-0008-0000-0000-00000E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47393980"/>
                </p:ext>
              </p:extLst>
            </p:nvPr>
          </p:nvGraphicFramePr>
          <p:xfrm>
            <a:off x="5499272" y="490409"/>
            <a:ext cx="3571617" cy="28770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13" name="Gráfico 12">
              <a:extLst>
                <a:ext uri="{FF2B5EF4-FFF2-40B4-BE49-F238E27FC236}">
                  <a16:creationId xmlns:a16="http://schemas.microsoft.com/office/drawing/2014/main" id="{00000000-0008-0000-0000-00000F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91238221"/>
                </p:ext>
              </p:extLst>
            </p:nvPr>
          </p:nvGraphicFramePr>
          <p:xfrm>
            <a:off x="5492922" y="3796907"/>
            <a:ext cx="3571617" cy="25833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049B38D-8543-420E-81A0-0FF60C617AEB}"/>
              </a:ext>
            </a:extLst>
          </p:cNvPr>
          <p:cNvSpPr txBox="1"/>
          <p:nvPr/>
        </p:nvSpPr>
        <p:spPr>
          <a:xfrm>
            <a:off x="3012646" y="434787"/>
            <a:ext cx="3880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D93029"/>
                </a:solidFill>
              </a:rPr>
              <a:t>Campeonato de Beach Tênis</a:t>
            </a:r>
          </a:p>
          <a:p>
            <a:pPr algn="ctr"/>
            <a:r>
              <a:rPr lang="pt-BR" sz="2000" b="1" dirty="0"/>
              <a:t>15 a 17 de outubro</a:t>
            </a:r>
            <a:endParaRPr lang="pt-BR" sz="2800" b="1" dirty="0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2F7EE759-5A8D-4441-A2D0-7ADAE1C14E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t="31325" r="7319" b="32128"/>
          <a:stretch/>
        </p:blipFill>
        <p:spPr>
          <a:xfrm>
            <a:off x="448277" y="431781"/>
            <a:ext cx="1586470" cy="47804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7E49FEB-2BE7-4E38-99F5-5C243B86DDD1}"/>
              </a:ext>
            </a:extLst>
          </p:cNvPr>
          <p:cNvSpPr txBox="1"/>
          <p:nvPr/>
        </p:nvSpPr>
        <p:spPr>
          <a:xfrm>
            <a:off x="5721556" y="3967778"/>
            <a:ext cx="2343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Investimento BT</a:t>
            </a:r>
          </a:p>
        </p:txBody>
      </p:sp>
    </p:spTree>
    <p:extLst>
      <p:ext uri="{BB962C8B-B14F-4D97-AF65-F5344CB8AC3E}">
        <p14:creationId xmlns:p14="http://schemas.microsoft.com/office/powerpoint/2010/main" val="1245704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9E4863F-2B4B-4BEA-966B-C29D2A9FE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345"/>
            <a:ext cx="9906000" cy="700310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247EE9D-8018-4E14-ABF6-3806EFD0F66C}"/>
              </a:ext>
            </a:extLst>
          </p:cNvPr>
          <p:cNvSpPr txBox="1"/>
          <p:nvPr/>
        </p:nvSpPr>
        <p:spPr>
          <a:xfrm>
            <a:off x="-871553" y="485974"/>
            <a:ext cx="3369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400" b="1" dirty="0">
                <a:solidFill>
                  <a:srgbClr val="D93029"/>
                </a:solidFill>
              </a:rPr>
              <a:t>Festa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AF68BD9-77FB-442A-9E7D-2EBDE02CA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329" y="-113670"/>
            <a:ext cx="1595051" cy="1369085"/>
          </a:xfrm>
          <a:prstGeom prst="rect">
            <a:avLst/>
          </a:prstGeom>
        </p:spPr>
      </p:pic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72FB0F79-E2A0-4923-88A8-01A2D61FBC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6261249"/>
              </p:ext>
            </p:extLst>
          </p:nvPr>
        </p:nvGraphicFramePr>
        <p:xfrm>
          <a:off x="1370888" y="54353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AEA4DCF6-458C-41E5-983E-15F56BB401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6707485"/>
              </p:ext>
            </p:extLst>
          </p:nvPr>
        </p:nvGraphicFramePr>
        <p:xfrm>
          <a:off x="304444" y="3825240"/>
          <a:ext cx="4298036" cy="2546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E6C2281F-B27D-4FEC-8C51-D1EF8B82CE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8846145"/>
              </p:ext>
            </p:extLst>
          </p:nvPr>
        </p:nvGraphicFramePr>
        <p:xfrm>
          <a:off x="5040808" y="3825240"/>
          <a:ext cx="4426864" cy="2475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" name="CaixaDeTexto 11">
            <a:extLst>
              <a:ext uri="{FF2B5EF4-FFF2-40B4-BE49-F238E27FC236}">
                <a16:creationId xmlns:a16="http://schemas.microsoft.com/office/drawing/2014/main" id="{D570F914-1328-40F5-AC20-A510AB95FD29}"/>
              </a:ext>
            </a:extLst>
          </p:cNvPr>
          <p:cNvSpPr txBox="1"/>
          <p:nvPr/>
        </p:nvSpPr>
        <p:spPr>
          <a:xfrm>
            <a:off x="951391" y="1391392"/>
            <a:ext cx="8178833" cy="2654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Evento realizado entre os dias </a:t>
            </a:r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</a:rPr>
              <a:t>27 de Dezembro 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à </a:t>
            </a:r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</a:rPr>
              <a:t>03 de Janeiro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, que contou com </a:t>
            </a:r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</a:rPr>
              <a:t>7.000 pessoas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, entre as 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festas noturnas e as festas que ocorreram durante o dia. </a:t>
            </a:r>
            <a:endParaRPr lang="pt-BR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endParaRPr lang="pt-BR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Além disso, a festa gerou </a:t>
            </a:r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</a:rPr>
              <a:t>280 empregos temporários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, sendo pago uma média de </a:t>
            </a:r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</a:rPr>
              <a:t>R$2.500,00 por pessoa 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durante o período do evento, totalizando </a:t>
            </a:r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</a:rPr>
              <a:t>R$ 700.000,00 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pagos em mão de obra na região.</a:t>
            </a:r>
            <a:endParaRPr lang="pt-BR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dirty="0"/>
              <a:t>											</a:t>
            </a:r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*valores em média aproximada 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99303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5EB360-73C2-4B81-8797-5AA553452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" name="Espaço Reservado para Conteúdo 9">
            <a:extLst>
              <a:ext uri="{FF2B5EF4-FFF2-40B4-BE49-F238E27FC236}">
                <a16:creationId xmlns:a16="http://schemas.microsoft.com/office/drawing/2014/main" id="{9AE66B51-A3C9-4AD2-9E8E-9333A7D29E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331" y="1825625"/>
            <a:ext cx="5421339" cy="4351338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E8B555A-9C87-423B-88F5-93CFBC7B52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0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AB73A63-9206-44D3-9903-ED87BA1C9933}"/>
              </a:ext>
            </a:extLst>
          </p:cNvPr>
          <p:cNvSpPr txBox="1"/>
          <p:nvPr/>
        </p:nvSpPr>
        <p:spPr>
          <a:xfrm>
            <a:off x="1922505" y="1155296"/>
            <a:ext cx="5912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D93029"/>
                </a:solidFill>
              </a:rPr>
              <a:t>Segurança do turista </a:t>
            </a:r>
            <a:endParaRPr lang="pt-BR" sz="4400" b="1" dirty="0">
              <a:solidFill>
                <a:srgbClr val="D93029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E5906BE-03C4-4A94-9205-327F0BDE2559}"/>
              </a:ext>
            </a:extLst>
          </p:cNvPr>
          <p:cNvSpPr txBox="1"/>
          <p:nvPr/>
        </p:nvSpPr>
        <p:spPr>
          <a:xfrm>
            <a:off x="1743722" y="2027573"/>
            <a:ext cx="6418555" cy="1361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Captação da base avançada da </a:t>
            </a:r>
            <a:r>
              <a:rPr lang="pt-BR" dirty="0" err="1">
                <a:solidFill>
                  <a:srgbClr val="000000"/>
                </a:solidFill>
                <a:latin typeface="Calibri" panose="020F0502020204030204" pitchFamily="34" charset="0"/>
              </a:rPr>
              <a:t>Caerc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 (CIPE Cacaueira) em parceria com a </a:t>
            </a:r>
            <a:r>
              <a:rPr lang="pt-B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Apema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Associação dos Amigos da Península de Maraú (apoio financeiro).</a:t>
            </a:r>
          </a:p>
          <a:p>
            <a:pPr algn="just">
              <a:spcAft>
                <a:spcPts val="800"/>
              </a:spcAft>
            </a:pPr>
            <a:endParaRPr lang="pt-BR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0987962-5F6A-468C-B022-D68F2386A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721" y="3227490"/>
            <a:ext cx="4099005" cy="32899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37315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EEB08910-E551-4D36-B71B-05A68A7A0A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0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7758BC5-B1B6-41CB-86AA-3579D6E06E62}"/>
              </a:ext>
            </a:extLst>
          </p:cNvPr>
          <p:cNvSpPr txBox="1"/>
          <p:nvPr/>
        </p:nvSpPr>
        <p:spPr>
          <a:xfrm>
            <a:off x="1922505" y="1847138"/>
            <a:ext cx="6060989" cy="1025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Fechamento dos acessos 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às praias para veículos motorizados.</a:t>
            </a:r>
            <a:endParaRPr lang="pt-BR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Sinalização com placas indicativas de pontos turísticos. </a:t>
            </a: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247EE9D-8018-4E14-ABF6-3806EFD0F66C}"/>
              </a:ext>
            </a:extLst>
          </p:cNvPr>
          <p:cNvSpPr txBox="1"/>
          <p:nvPr/>
        </p:nvSpPr>
        <p:spPr>
          <a:xfrm>
            <a:off x="1922505" y="1155296"/>
            <a:ext cx="5912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D93029"/>
                </a:solidFill>
              </a:rPr>
              <a:t>Segurança do turista </a:t>
            </a:r>
            <a:endParaRPr lang="pt-BR" sz="4400" b="1" dirty="0">
              <a:solidFill>
                <a:srgbClr val="D93029"/>
              </a:solidFill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4EA0808B-3E62-4AAF-8315-A32331786481}"/>
              </a:ext>
            </a:extLst>
          </p:cNvPr>
          <p:cNvGrpSpPr/>
          <p:nvPr/>
        </p:nvGrpSpPr>
        <p:grpSpPr>
          <a:xfrm>
            <a:off x="1826256" y="3429000"/>
            <a:ext cx="6253485" cy="3061142"/>
            <a:chOff x="1922505" y="3429000"/>
            <a:chExt cx="6253485" cy="3061142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CDF7C674-293A-4A24-AA71-F62ABC59B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1" t="824" r="46405" b="-824"/>
            <a:stretch/>
          </p:blipFill>
          <p:spPr>
            <a:xfrm>
              <a:off x="1922505" y="3775672"/>
              <a:ext cx="2272937" cy="236779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12BCFC85-C684-4F38-9708-6F2151303E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94" r="25952"/>
            <a:stretch/>
          </p:blipFill>
          <p:spPr>
            <a:xfrm>
              <a:off x="6233159" y="3775672"/>
              <a:ext cx="1942831" cy="236779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06A044BC-7541-4DB6-AF07-E754F4421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9" t="888" r="14088" b="23049"/>
            <a:stretch/>
          </p:blipFill>
          <p:spPr>
            <a:xfrm>
              <a:off x="3672838" y="3429000"/>
              <a:ext cx="2560321" cy="30611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292960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A22ABB-D063-44D8-B37D-EF3FD0E4C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" name="Espaço Reservado para Conteúdo 9">
            <a:extLst>
              <a:ext uri="{FF2B5EF4-FFF2-40B4-BE49-F238E27FC236}">
                <a16:creationId xmlns:a16="http://schemas.microsoft.com/office/drawing/2014/main" id="{96A6181B-023E-4D54-9ED7-AA9BC3EA4A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630" y="1825625"/>
            <a:ext cx="4498741" cy="4351338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B41A789-E3CA-4996-9CCF-461733B603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0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14A819F-770E-4C60-B60E-199F959E0E52}"/>
              </a:ext>
            </a:extLst>
          </p:cNvPr>
          <p:cNvSpPr txBox="1"/>
          <p:nvPr/>
        </p:nvSpPr>
        <p:spPr>
          <a:xfrm>
            <a:off x="1924454" y="320133"/>
            <a:ext cx="5912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D93029"/>
                </a:solidFill>
              </a:rPr>
              <a:t>Impacto social e meio ambiente</a:t>
            </a:r>
            <a:endParaRPr lang="pt-BR" sz="4400" b="1" dirty="0">
              <a:solidFill>
                <a:srgbClr val="D93029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BF5AE24-67BC-485F-BBCF-9DFFB7BA038C}"/>
              </a:ext>
            </a:extLst>
          </p:cNvPr>
          <p:cNvSpPr txBox="1"/>
          <p:nvPr/>
        </p:nvSpPr>
        <p:spPr>
          <a:xfrm>
            <a:off x="1242060" y="1069204"/>
            <a:ext cx="7322820" cy="1579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</a:rPr>
              <a:t>Projeto Oportunidade Através do Esporte   </a:t>
            </a:r>
          </a:p>
          <a:p>
            <a:pPr algn="just">
              <a:spcAft>
                <a:spcPts val="800"/>
              </a:spcAft>
            </a:pP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</a:rPr>
              <a:t>Projeto 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100% gratuito que atende 100 crianças e adolescentes, promovendo incentivo ao esporte através de aulas de Futebol de Campo, 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Campo. Todo material esportivo e uniformes são patrocinados pela </a:t>
            </a: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ELO 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 </a:t>
            </a: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Peito Aberto 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 o apoio da </a:t>
            </a: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Prefeitura Municipal de Maraú 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 </a:t>
            </a:r>
            <a:r>
              <a:rPr lang="pt-B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Apema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BR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B630301-D575-4135-BE21-5D6DB70D5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514" y="2863239"/>
            <a:ext cx="3032732" cy="2933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6ACF3A72-1EF7-4916-AA5E-0821C3B763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23" y="2863239"/>
            <a:ext cx="2929704" cy="2817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CDFE2E63-25A5-4FB2-BE4C-756380DA2F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634" y="3423366"/>
            <a:ext cx="2245241" cy="2753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80745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58BDA9-DC04-4C67-9367-5DFDFAE81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0A76C2F1-4B84-4637-98D7-17560D94E3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028" y="1825625"/>
            <a:ext cx="4157945" cy="4351338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6DE05D2-AF9F-492B-835D-9CC5BC4624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0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36E42AA-0D7C-4790-A7C9-546F2ED894A3}"/>
              </a:ext>
            </a:extLst>
          </p:cNvPr>
          <p:cNvSpPr txBox="1"/>
          <p:nvPr/>
        </p:nvSpPr>
        <p:spPr>
          <a:xfrm>
            <a:off x="1996846" y="610017"/>
            <a:ext cx="5912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D93029"/>
                </a:solidFill>
              </a:rPr>
              <a:t>Impacto social e meio ambiente</a:t>
            </a:r>
            <a:endParaRPr lang="pt-BR" sz="4400" b="1" dirty="0">
              <a:solidFill>
                <a:srgbClr val="D93029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00919D1-9D47-496F-8E1F-A3D376F6458C}"/>
              </a:ext>
            </a:extLst>
          </p:cNvPr>
          <p:cNvSpPr txBox="1"/>
          <p:nvPr/>
        </p:nvSpPr>
        <p:spPr>
          <a:xfrm>
            <a:off x="1686757" y="1369021"/>
            <a:ext cx="68801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</a:rPr>
              <a:t>Chamamento público de projetos </a:t>
            </a:r>
          </a:p>
          <a:p>
            <a:pPr algn="just"/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Seleção de projetos culturais, gastronômicos, esportivos e ambientais escritos pela população local buscando melhoria para a Península. </a:t>
            </a:r>
          </a:p>
          <a:p>
            <a:pPr algn="just"/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Projeto selecionado: Coração de Tartaruga.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CB01E32-0AD8-4B6B-9F86-46EDC0BA1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11" y="2569350"/>
            <a:ext cx="3954683" cy="407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89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9707C5B-FCA1-4300-92B7-9FA8E5B07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2378"/>
            <a:ext cx="9919900" cy="701292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7758BC5-B1B6-41CB-86AA-3579D6E06E62}"/>
              </a:ext>
            </a:extLst>
          </p:cNvPr>
          <p:cNvSpPr txBox="1"/>
          <p:nvPr/>
        </p:nvSpPr>
        <p:spPr>
          <a:xfrm>
            <a:off x="1996846" y="1554025"/>
            <a:ext cx="6060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dirty="0" err="1">
                <a:solidFill>
                  <a:srgbClr val="000000"/>
                </a:solidFill>
                <a:latin typeface="Calibri" panose="020F0502020204030204" pitchFamily="34" charset="0"/>
              </a:rPr>
              <a:t>Paramana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Calibri" panose="020F0502020204030204" pitchFamily="34" charset="0"/>
              </a:rPr>
              <a:t>Nature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 – Evento que reuniu mais de 30 mergulhadores para a retirada de resíduos do fundo do mar e plantio de árvores nativas em Barra Grande.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247EE9D-8018-4E14-ABF6-3806EFD0F66C}"/>
              </a:ext>
            </a:extLst>
          </p:cNvPr>
          <p:cNvSpPr txBox="1"/>
          <p:nvPr/>
        </p:nvSpPr>
        <p:spPr>
          <a:xfrm>
            <a:off x="1996846" y="610017"/>
            <a:ext cx="5912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D93029"/>
                </a:solidFill>
              </a:rPr>
              <a:t>Impacto social e meio ambiente</a:t>
            </a:r>
            <a:endParaRPr lang="pt-BR" sz="4400" b="1" dirty="0">
              <a:solidFill>
                <a:srgbClr val="D93029"/>
              </a:solidFill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B1377333-0CD0-4106-ADC3-D467F7E5CE3D}"/>
              </a:ext>
            </a:extLst>
          </p:cNvPr>
          <p:cNvGrpSpPr/>
          <p:nvPr/>
        </p:nvGrpSpPr>
        <p:grpSpPr>
          <a:xfrm>
            <a:off x="2313939" y="2717794"/>
            <a:ext cx="6030965" cy="2771598"/>
            <a:chOff x="1878189" y="3678274"/>
            <a:chExt cx="6030965" cy="2771598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A61F296D-163A-4992-B3C0-AA65BD034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8189" y="3889673"/>
              <a:ext cx="3737377" cy="24886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40F4604-68F3-4549-A0CF-D6AD1E8EC5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6736" y="3678274"/>
              <a:ext cx="2143772" cy="160782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7F9D0A13-8B71-4E21-9DF3-6DD6F2A60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5566" y="4922606"/>
              <a:ext cx="2293588" cy="152726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360465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EEB08910-E551-4D36-B71B-05A68A7A0A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0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E52954CB-C321-4B91-82C9-D83A5223B835}"/>
              </a:ext>
            </a:extLst>
          </p:cNvPr>
          <p:cNvGrpSpPr/>
          <p:nvPr/>
        </p:nvGrpSpPr>
        <p:grpSpPr>
          <a:xfrm>
            <a:off x="479394" y="340485"/>
            <a:ext cx="4789065" cy="6258333"/>
            <a:chOff x="1349149" y="562907"/>
            <a:chExt cx="5656701" cy="4723099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67758BC5-B1B6-41CB-86AA-3579D6E06E62}"/>
                </a:ext>
              </a:extLst>
            </p:cNvPr>
            <p:cNvSpPr txBox="1"/>
            <p:nvPr/>
          </p:nvSpPr>
          <p:spPr>
            <a:xfrm>
              <a:off x="1349149" y="1423985"/>
              <a:ext cx="5656701" cy="3862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>
                <a:lnSpc>
                  <a:spcPct val="107000"/>
                </a:lnSpc>
                <a:buFont typeface="+mj-lt"/>
                <a:buAutoNum type="arabicPeriod"/>
              </a:pPr>
              <a:r>
                <a:rPr lang="pt-BR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Reativação dos perfis de Instagram @sectur.marau e @peninsulademarau_oficial;</a:t>
              </a:r>
            </a:p>
            <a:p>
              <a:pPr marL="342900" lvl="0" indent="-342900">
                <a:lnSpc>
                  <a:spcPct val="107000"/>
                </a:lnSpc>
                <a:buFont typeface="+mj-lt"/>
                <a:buAutoNum type="arabicPeriod"/>
              </a:pPr>
              <a:r>
                <a:rPr lang="pt-BR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Participação dos restaurantes locais no programa da maior emissora de televisão do Estado, TV Bahia, Panela de Bairro;</a:t>
              </a:r>
            </a:p>
            <a:p>
              <a:pPr marL="342900" lvl="0" indent="-342900">
                <a:lnSpc>
                  <a:spcPct val="107000"/>
                </a:lnSpc>
                <a:buFont typeface="+mj-lt"/>
                <a:buAutoNum type="arabicPeriod"/>
              </a:pPr>
              <a:r>
                <a:rPr lang="pt-BR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Divulgação de matérias sobre ações da secretaria nos principais veículos de imprensa do Estado;</a:t>
              </a:r>
            </a:p>
            <a:p>
              <a:pPr marL="342900" lvl="0" indent="-342900">
                <a:lnSpc>
                  <a:spcPct val="107000"/>
                </a:lnSpc>
                <a:buFont typeface="+mj-lt"/>
                <a:buAutoNum type="arabicPeriod"/>
              </a:pPr>
              <a:r>
                <a:rPr lang="pt-BR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Veiculação de matérias com foco no turismo em Maraú nas revistas </a:t>
              </a:r>
              <a:r>
                <a:rPr lang="pt-BR" sz="18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Yacht</a:t>
              </a:r>
              <a:r>
                <a:rPr lang="pt-BR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Mais e </a:t>
              </a:r>
              <a:r>
                <a:rPr lang="pt-BR" sz="18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Lets</a:t>
              </a:r>
              <a:r>
                <a:rPr lang="pt-BR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Go;</a:t>
              </a:r>
            </a:p>
            <a:p>
              <a:pPr marL="342900" lvl="0" indent="-342900">
                <a:lnSpc>
                  <a:spcPct val="107000"/>
                </a:lnSpc>
                <a:buFont typeface="+mj-lt"/>
                <a:buAutoNum type="arabicPeriod"/>
              </a:pPr>
              <a:r>
                <a:rPr lang="pt-BR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Apresentação das ações da secretaria à imprensa baiana;</a:t>
              </a:r>
            </a:p>
            <a:p>
              <a:pPr marL="342900" lvl="0" indent="-342900">
                <a:lnSpc>
                  <a:spcPct val="107000"/>
                </a:lnSpc>
                <a:spcAft>
                  <a:spcPts val="800"/>
                </a:spcAft>
                <a:buFont typeface="+mj-lt"/>
                <a:buAutoNum type="arabicPeriod"/>
              </a:pPr>
              <a:r>
                <a:rPr lang="pt-BR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Participação do secretário Leco Levita em entrevistas sobre o turismo na região em podcasts e rádios, como </a:t>
              </a:r>
              <a:r>
                <a:rPr lang="pt-BR" sz="18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Breack</a:t>
              </a:r>
              <a:r>
                <a:rPr lang="pt-BR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Podcast e Rádio Metrópole.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5247EE9D-8018-4E14-ABF6-3806EFD0F66C}"/>
                </a:ext>
              </a:extLst>
            </p:cNvPr>
            <p:cNvSpPr txBox="1"/>
            <p:nvPr/>
          </p:nvSpPr>
          <p:spPr>
            <a:xfrm>
              <a:off x="1686687" y="562907"/>
              <a:ext cx="394496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>
                  <a:solidFill>
                    <a:srgbClr val="D93029"/>
                  </a:solidFill>
                </a:rPr>
                <a:t>Marketing para a Península </a:t>
              </a:r>
              <a:endParaRPr lang="pt-BR" sz="4400" b="1" dirty="0">
                <a:solidFill>
                  <a:srgbClr val="D93029"/>
                </a:solidFill>
              </a:endParaRP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A30B9C3F-D6ED-4B79-9DE3-6952EE681C3A}"/>
              </a:ext>
            </a:extLst>
          </p:cNvPr>
          <p:cNvGrpSpPr/>
          <p:nvPr/>
        </p:nvGrpSpPr>
        <p:grpSpPr>
          <a:xfrm>
            <a:off x="6551367" y="340485"/>
            <a:ext cx="3974316" cy="7047474"/>
            <a:chOff x="5968497" y="1301574"/>
            <a:chExt cx="3974316" cy="7047474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6EC1BB89-0E9D-4DCF-A675-5EAE463B4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61387" y="1491048"/>
              <a:ext cx="3086100" cy="6858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38811265-21AD-4BC4-9864-6B4066B4B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45"/>
            <a:stretch/>
          </p:blipFill>
          <p:spPr>
            <a:xfrm>
              <a:off x="5968497" y="1301574"/>
              <a:ext cx="3974316" cy="6858000"/>
            </a:xfrm>
            <a:prstGeom prst="rect">
              <a:avLst/>
            </a:prstGeom>
          </p:spPr>
        </p:pic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0F5DA223-B3E1-41C9-A41F-650298CDF8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459" y="3739519"/>
            <a:ext cx="2565816" cy="2588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43393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9F32D63-FC56-416F-BF7B-EE460F00E8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0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71F18043-6317-478B-8853-4A128EC06F13}"/>
              </a:ext>
            </a:extLst>
          </p:cNvPr>
          <p:cNvSpPr/>
          <p:nvPr/>
        </p:nvSpPr>
        <p:spPr>
          <a:xfrm>
            <a:off x="1416560" y="267354"/>
            <a:ext cx="7072878" cy="646331"/>
          </a:xfrm>
          <a:prstGeom prst="rect">
            <a:avLst/>
          </a:prstGeom>
          <a:solidFill>
            <a:srgbClr val="D93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64C51BD-EE93-49B7-8850-DE6F439DE76D}"/>
              </a:ext>
            </a:extLst>
          </p:cNvPr>
          <p:cNvSpPr txBox="1"/>
          <p:nvPr/>
        </p:nvSpPr>
        <p:spPr>
          <a:xfrm>
            <a:off x="1766668" y="267354"/>
            <a:ext cx="6372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</a:rPr>
              <a:t>É de competência da secretaria de turismo </a:t>
            </a:r>
            <a:r>
              <a:rPr lang="pt-BR" b="1" dirty="0">
                <a:solidFill>
                  <a:schemeClr val="bg1"/>
                </a:solidFill>
                <a:latin typeface="Calibri" panose="020F0502020204030204" pitchFamily="34" charset="0"/>
              </a:rPr>
              <a:t>desenvolver atividades para a expansão e o fortalecimento do turismo na cidade.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8F2DFE1-ED88-4E0C-9294-0A6FE116517E}"/>
              </a:ext>
            </a:extLst>
          </p:cNvPr>
          <p:cNvSpPr txBox="1"/>
          <p:nvPr/>
        </p:nvSpPr>
        <p:spPr>
          <a:xfrm>
            <a:off x="1416560" y="1126833"/>
            <a:ext cx="7072878" cy="4923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pt-BR" dirty="0">
                <a:latin typeface="Calibri" panose="020F0502020204030204" pitchFamily="34" charset="0"/>
              </a:rPr>
              <a:t>O </a:t>
            </a:r>
            <a:r>
              <a:rPr lang="pt-BR" b="1" dirty="0">
                <a:latin typeface="Calibri" panose="020F0502020204030204" pitchFamily="34" charset="0"/>
              </a:rPr>
              <a:t>secretário de turismo e lazer Leonado Levita 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realizou uma série de encontros para apresentar as demandas e opiniões acerca do turismo na Península de Maraú. </a:t>
            </a: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reuniram com o secretário no período:</a:t>
            </a:r>
          </a:p>
          <a:p>
            <a:pPr marL="457200">
              <a:lnSpc>
                <a:spcPct val="107000"/>
              </a:lnSpc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Músicos da Península;</a:t>
            </a:r>
          </a:p>
          <a:p>
            <a:pPr marL="457200">
              <a:lnSpc>
                <a:spcPct val="107000"/>
              </a:lnSpc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Associações de taxistas, motoboys e jardineiras;</a:t>
            </a:r>
          </a:p>
          <a:p>
            <a:pPr marL="457200">
              <a:lnSpc>
                <a:spcPct val="107000"/>
              </a:lnSpc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Associações de lanchas e escunas;</a:t>
            </a:r>
          </a:p>
          <a:p>
            <a:pPr marL="457200">
              <a:lnSpc>
                <a:spcPct val="107000"/>
              </a:lnSpc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Associação de Algodões;</a:t>
            </a:r>
          </a:p>
          <a:p>
            <a:pPr marL="457200">
              <a:lnSpc>
                <a:spcPct val="107000"/>
              </a:lnSpc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Associação de </a:t>
            </a:r>
            <a:r>
              <a:rPr lang="pt-B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Saquaira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457200">
              <a:lnSpc>
                <a:spcPct val="107000"/>
              </a:lnSpc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Ambulantes de Barra Grande e Taipu de Fora;</a:t>
            </a:r>
          </a:p>
          <a:p>
            <a:pPr marL="457200">
              <a:lnSpc>
                <a:spcPct val="107000"/>
              </a:lnSpc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Maurício Bacellar, secretário de turismo do estado da Bahia;</a:t>
            </a:r>
          </a:p>
          <a:p>
            <a:pPr marL="457200">
              <a:lnSpc>
                <a:spcPct val="107000"/>
              </a:lnSpc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Marcus Cavalcanti, secretário de infraestrutura do estado da Bahia;</a:t>
            </a:r>
          </a:p>
          <a:p>
            <a:pPr marL="457200">
              <a:lnSpc>
                <a:spcPct val="107000"/>
              </a:lnSpc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Capitão de Corveta Luís Felipe, delegado da Capitania do Porto de Ilhéus;</a:t>
            </a:r>
          </a:p>
          <a:p>
            <a:pPr marL="457200">
              <a:lnSpc>
                <a:spcPct val="107000"/>
              </a:lnSpc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Mauricio Tavares, superintendente do Ibama na Bahia;</a:t>
            </a:r>
          </a:p>
          <a:p>
            <a:pPr marL="457200">
              <a:lnSpc>
                <a:spcPct val="107000"/>
              </a:lnSpc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Comando Geral da Polícia Militar de Ilhéus.</a:t>
            </a:r>
            <a:endParaRPr lang="pt-BR" dirty="0">
              <a:latin typeface="Calibri" panose="020F050202020403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673190D-0473-4FF4-AFB8-4C6080906D6E}"/>
              </a:ext>
            </a:extLst>
          </p:cNvPr>
          <p:cNvSpPr txBox="1"/>
          <p:nvPr/>
        </p:nvSpPr>
        <p:spPr>
          <a:xfrm>
            <a:off x="0" y="6131047"/>
            <a:ext cx="990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Além disso, foi solicitado ao Ministério do Turismo o projeto de formação de guias turísticos.</a:t>
            </a:r>
          </a:p>
          <a:p>
            <a:pPr algn="ctr"/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657137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EEB08910-E551-4D36-B71B-05A68A7A0A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0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7758BC5-B1B6-41CB-86AA-3579D6E06E62}"/>
              </a:ext>
            </a:extLst>
          </p:cNvPr>
          <p:cNvSpPr txBox="1"/>
          <p:nvPr/>
        </p:nvSpPr>
        <p:spPr>
          <a:xfrm>
            <a:off x="1288707" y="2452332"/>
            <a:ext cx="73285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Projeto </a:t>
            </a:r>
            <a:r>
              <a:rPr lang="pt-BR" dirty="0" err="1">
                <a:solidFill>
                  <a:srgbClr val="000000"/>
                </a:solidFill>
                <a:latin typeface="Calibri" panose="020F0502020204030204" pitchFamily="34" charset="0"/>
              </a:rPr>
              <a:t>Faxinão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 -  promover a limpeza de Barra Grande, assim como diminuir a poluição visual;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Projeto S.O.S Guardiões – contratação de salva-vidas para as praias da Península; 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Projeto Praia Limpa – promover a limpeza das praias diariamente.</a:t>
            </a:r>
          </a:p>
          <a:p>
            <a:pPr>
              <a:spcAft>
                <a:spcPts val="800"/>
              </a:spcAft>
            </a:pP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247EE9D-8018-4E14-ABF6-3806EFD0F66C}"/>
              </a:ext>
            </a:extLst>
          </p:cNvPr>
          <p:cNvSpPr txBox="1"/>
          <p:nvPr/>
        </p:nvSpPr>
        <p:spPr>
          <a:xfrm>
            <a:off x="1288707" y="1216763"/>
            <a:ext cx="59123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D93029"/>
                </a:solidFill>
              </a:rPr>
              <a:t>Projetos elaborados pela </a:t>
            </a:r>
            <a:r>
              <a:rPr lang="pt-BR" sz="3200" b="1" dirty="0" err="1">
                <a:solidFill>
                  <a:srgbClr val="D93029"/>
                </a:solidFill>
              </a:rPr>
              <a:t>Sectur</a:t>
            </a:r>
            <a:r>
              <a:rPr lang="pt-BR" sz="3200" b="1" dirty="0">
                <a:solidFill>
                  <a:srgbClr val="D93029"/>
                </a:solidFill>
              </a:rPr>
              <a:t> </a:t>
            </a:r>
            <a:r>
              <a:rPr lang="pt-BR" sz="2400" b="1" dirty="0"/>
              <a:t>Iniciados em 2021 e ainda em andamento:</a:t>
            </a:r>
            <a:endParaRPr lang="pt-BR" sz="4400" b="1" dirty="0"/>
          </a:p>
        </p:txBody>
      </p:sp>
    </p:spTree>
    <p:extLst>
      <p:ext uri="{BB962C8B-B14F-4D97-AF65-F5344CB8AC3E}">
        <p14:creationId xmlns:p14="http://schemas.microsoft.com/office/powerpoint/2010/main" val="1944797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21732E-EF00-412F-B016-24C12CA1F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27A0561-4AD6-4E40-9B49-03DBFD9313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864CFAE-B13C-40F9-A9E8-7541C1B4FA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9375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9919632-D324-4586-9FA4-91E1FC4955CA}"/>
              </a:ext>
            </a:extLst>
          </p:cNvPr>
          <p:cNvSpPr txBox="1"/>
          <p:nvPr/>
        </p:nvSpPr>
        <p:spPr>
          <a:xfrm>
            <a:off x="1996845" y="735520"/>
            <a:ext cx="5912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D93029"/>
                </a:solidFill>
              </a:rPr>
              <a:t>Resultados alcançados em 2021</a:t>
            </a:r>
            <a:endParaRPr lang="pt-BR" sz="4400" b="1" dirty="0">
              <a:solidFill>
                <a:srgbClr val="D93029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74F5619-0260-4229-B4F4-5306C733F3E2}"/>
              </a:ext>
            </a:extLst>
          </p:cNvPr>
          <p:cNvSpPr txBox="1"/>
          <p:nvPr/>
        </p:nvSpPr>
        <p:spPr>
          <a:xfrm>
            <a:off x="1357543" y="1825625"/>
            <a:ext cx="7190912" cy="3573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Portal turístico </a:t>
            </a:r>
          </a:p>
          <a:p>
            <a:endParaRPr lang="pt-BR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laboração do projeto Tarifa Turística aprovado pela Câmara de Vereadores por unanimidade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aptação de recursos da iniciativa privada para construção do portal em Taipu de Fora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rticulação da doação de uma área da família Mendonça para o município, onde será executada a obra do Portal.</a:t>
            </a:r>
            <a:endParaRPr lang="pt-BR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	Inicio das obras: em andamento.</a:t>
            </a:r>
            <a:endParaRPr lang="pt-BR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6493D2F8-B1DD-44EA-A1F2-21B7224A1198}"/>
              </a:ext>
            </a:extLst>
          </p:cNvPr>
          <p:cNvSpPr/>
          <p:nvPr/>
        </p:nvSpPr>
        <p:spPr>
          <a:xfrm>
            <a:off x="1663510" y="2692921"/>
            <a:ext cx="124287" cy="106533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425F7A1F-F571-46CE-ADA4-9AF7466188E7}"/>
              </a:ext>
            </a:extLst>
          </p:cNvPr>
          <p:cNvSpPr/>
          <p:nvPr/>
        </p:nvSpPr>
        <p:spPr>
          <a:xfrm>
            <a:off x="1661253" y="3524112"/>
            <a:ext cx="124287" cy="106533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5021AC4C-4256-4A98-9A30-E2AB886E823C}"/>
              </a:ext>
            </a:extLst>
          </p:cNvPr>
          <p:cNvSpPr/>
          <p:nvPr/>
        </p:nvSpPr>
        <p:spPr>
          <a:xfrm rot="12290248">
            <a:off x="1661251" y="4375211"/>
            <a:ext cx="124287" cy="106533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81923A44-D69B-4FF6-BC73-28E04F9A8877}"/>
              </a:ext>
            </a:extLst>
          </p:cNvPr>
          <p:cNvSpPr/>
          <p:nvPr/>
        </p:nvSpPr>
        <p:spPr>
          <a:xfrm>
            <a:off x="1661253" y="5131959"/>
            <a:ext cx="124287" cy="106533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5654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A4C0CE-CC31-4839-B904-BAF6FAAF2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" name="Espaço Reservado para Conteúdo 9">
            <a:extLst>
              <a:ext uri="{FF2B5EF4-FFF2-40B4-BE49-F238E27FC236}">
                <a16:creationId xmlns:a16="http://schemas.microsoft.com/office/drawing/2014/main" id="{B4FA636B-138E-4CFE-BC1A-6287EB7415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3" b="99765" l="108" r="100000">
                        <a14:foregroundMark x1="16837" y1="82961" x2="16837" y2="82961"/>
                        <a14:foregroundMark x1="6240" y1="7638" x2="6240" y2="7638"/>
                        <a14:foregroundMark x1="97902" y1="71445" x2="97902" y2="71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2045705"/>
            <a:ext cx="8543925" cy="391117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6C8A397-BDCA-44F0-8A8C-43EFE5F37A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9375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9422237-AC80-456C-8169-ADA471897995}"/>
              </a:ext>
            </a:extLst>
          </p:cNvPr>
          <p:cNvSpPr txBox="1"/>
          <p:nvPr/>
        </p:nvSpPr>
        <p:spPr>
          <a:xfrm>
            <a:off x="1996845" y="735520"/>
            <a:ext cx="5912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D93029"/>
                </a:solidFill>
              </a:rPr>
              <a:t>Resultados alcançados em 2021</a:t>
            </a:r>
            <a:endParaRPr lang="pt-BR" sz="4400" b="1" dirty="0">
              <a:solidFill>
                <a:srgbClr val="D93029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E151E4D-D134-46C0-9D1C-E3734069C7FF}"/>
              </a:ext>
            </a:extLst>
          </p:cNvPr>
          <p:cNvSpPr txBox="1"/>
          <p:nvPr/>
        </p:nvSpPr>
        <p:spPr>
          <a:xfrm>
            <a:off x="1322032" y="1638932"/>
            <a:ext cx="74572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Cadastro no Mapa do Turismo Brasileiro</a:t>
            </a:r>
          </a:p>
          <a:p>
            <a:pPr algn="just"/>
            <a:endParaRPr lang="pt-BR" dirty="0"/>
          </a:p>
          <a:p>
            <a:pPr algn="just"/>
            <a:r>
              <a:rPr lang="pt-BR" b="0" i="0" dirty="0">
                <a:solidFill>
                  <a:srgbClr val="202124"/>
                </a:solidFill>
                <a:effectLst/>
              </a:rPr>
              <a:t>O </a:t>
            </a:r>
            <a:r>
              <a:rPr lang="pt-BR" b="1" i="0" dirty="0">
                <a:solidFill>
                  <a:srgbClr val="202124"/>
                </a:solidFill>
                <a:effectLst/>
              </a:rPr>
              <a:t>Mapa do Turismo Brasileiro</a:t>
            </a:r>
            <a:r>
              <a:rPr lang="pt-BR" b="0" i="0" dirty="0">
                <a:solidFill>
                  <a:srgbClr val="202124"/>
                </a:solidFill>
                <a:effectLst/>
              </a:rPr>
              <a:t> é um instrumento no âmbito do Programa de Regionalização do </a:t>
            </a:r>
            <a:r>
              <a:rPr lang="pt-BR" b="1" i="0" dirty="0">
                <a:solidFill>
                  <a:srgbClr val="202124"/>
                </a:solidFill>
                <a:effectLst/>
              </a:rPr>
              <a:t>Turismo</a:t>
            </a:r>
            <a:r>
              <a:rPr lang="pt-BR" b="0" i="0" dirty="0">
                <a:solidFill>
                  <a:srgbClr val="202124"/>
                </a:solidFill>
                <a:effectLst/>
              </a:rPr>
              <a:t> que define a área - recorte territorial - a ser trabalhada prioritariamente pelo Ministério do </a:t>
            </a:r>
            <a:r>
              <a:rPr lang="pt-BR" b="1" i="0" dirty="0">
                <a:solidFill>
                  <a:srgbClr val="202124"/>
                </a:solidFill>
                <a:effectLst/>
              </a:rPr>
              <a:t>Turismo</a:t>
            </a:r>
            <a:r>
              <a:rPr lang="pt-BR" b="0" i="0" dirty="0">
                <a:solidFill>
                  <a:srgbClr val="202124"/>
                </a:solidFill>
                <a:effectLst/>
              </a:rPr>
              <a:t> no âmbito do desenvolvimento das políticas públicas.</a:t>
            </a:r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FDB8C56-9F89-46A9-92D4-86943E7DB2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081" y="3501800"/>
            <a:ext cx="6533966" cy="299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6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5E810B6-99A9-4722-951A-3C6744421E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9375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7758BC5-B1B6-41CB-86AA-3579D6E06E62}"/>
              </a:ext>
            </a:extLst>
          </p:cNvPr>
          <p:cNvSpPr txBox="1"/>
          <p:nvPr/>
        </p:nvSpPr>
        <p:spPr>
          <a:xfrm>
            <a:off x="1922506" y="1933348"/>
            <a:ext cx="6060989" cy="2921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</a:rPr>
              <a:t>Incentivo a turismo esportivo: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O turismo esportivo descreve um segmento constituído por programas e atividades com </a:t>
            </a:r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</a:rPr>
              <a:t>fins específicos de promover prática de esportes tanto por amadores 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quanto por </a:t>
            </a: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profissionais, 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gerando um turismo de qualidade onde são priorizados o contato com a natureza e um estilo de vida saudável.</a:t>
            </a: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247EE9D-8018-4E14-ABF6-3806EFD0F66C}"/>
              </a:ext>
            </a:extLst>
          </p:cNvPr>
          <p:cNvSpPr txBox="1"/>
          <p:nvPr/>
        </p:nvSpPr>
        <p:spPr>
          <a:xfrm>
            <a:off x="1922506" y="1241506"/>
            <a:ext cx="5912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D93029"/>
                </a:solidFill>
              </a:rPr>
              <a:t>Resultados alcançados em 2021</a:t>
            </a:r>
            <a:endParaRPr lang="pt-BR" sz="4400" b="1" dirty="0">
              <a:solidFill>
                <a:srgbClr val="D93029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407A969-21CC-4763-8D67-0B05722C4791}"/>
              </a:ext>
            </a:extLst>
          </p:cNvPr>
          <p:cNvSpPr/>
          <p:nvPr/>
        </p:nvSpPr>
        <p:spPr>
          <a:xfrm>
            <a:off x="1416559" y="5834993"/>
            <a:ext cx="7072878" cy="369332"/>
          </a:xfrm>
          <a:prstGeom prst="rect">
            <a:avLst/>
          </a:prstGeom>
          <a:solidFill>
            <a:srgbClr val="D93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1BF0827-C51E-4310-B7D2-A4C19442CF47}"/>
              </a:ext>
            </a:extLst>
          </p:cNvPr>
          <p:cNvSpPr txBox="1"/>
          <p:nvPr/>
        </p:nvSpPr>
        <p:spPr>
          <a:xfrm>
            <a:off x="1490873" y="5834993"/>
            <a:ext cx="692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</a:rPr>
              <a:t>Durante o ano de 2021 ocorreram na Península </a:t>
            </a:r>
            <a:r>
              <a:rPr lang="pt-BR" b="1" dirty="0">
                <a:solidFill>
                  <a:schemeClr val="bg1"/>
                </a:solidFill>
                <a:latin typeface="Calibri" panose="020F0502020204030204" pitchFamily="34" charset="0"/>
              </a:rPr>
              <a:t>os seguintes eventos: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004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B318B596-FD6F-438D-8B05-91F829490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51"/>
            <a:ext cx="9906000" cy="7003102"/>
          </a:xfrm>
          <a:prstGeom prst="rect">
            <a:avLst/>
          </a:prstGeom>
        </p:spPr>
      </p:pic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4A015AD8-315B-4866-84DB-4042ABF0A4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974949"/>
              </p:ext>
            </p:extLst>
          </p:nvPr>
        </p:nvGraphicFramePr>
        <p:xfrm>
          <a:off x="1651000" y="2290347"/>
          <a:ext cx="6604000" cy="2730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val="226140853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507515535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1239843399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375640303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13781179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Público Futevôlei</a:t>
                      </a:r>
                    </a:p>
                  </a:txBody>
                  <a:tcPr>
                    <a:solidFill>
                      <a:srgbClr val="D930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Nº de Turistas</a:t>
                      </a:r>
                      <a:endParaRPr lang="pt-BR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Valor Gasto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Dias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Valor em Reais</a:t>
                      </a:r>
                      <a:endParaRPr lang="pt-BR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749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Hospedagem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130</a:t>
                      </a:r>
                      <a:endParaRPr lang="pt-B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150</a:t>
                      </a:r>
                      <a:endParaRPr lang="pt-B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19.500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051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Alimentação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130</a:t>
                      </a:r>
                      <a:endParaRPr lang="pt-B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150</a:t>
                      </a:r>
                      <a:endParaRPr lang="pt-B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2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39.000</a:t>
                      </a:r>
                      <a:endParaRPr lang="pt-B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896535"/>
                  </a:ext>
                </a:extLst>
              </a:tr>
              <a:tr h="373266"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chemeClr val="tx1"/>
                          </a:solidFill>
                        </a:rPr>
                        <a:t>Total Arrecadado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58.500</a:t>
                      </a:r>
                      <a:endParaRPr lang="pt-B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921946"/>
                  </a:ext>
                </a:extLst>
              </a:tr>
              <a:tr h="373266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bg1"/>
                          </a:solidFill>
                        </a:rPr>
                        <a:t>Total Investido pela Prefeitura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bg1"/>
                          </a:solidFill>
                        </a:rPr>
                        <a:t>12.474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629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bg1"/>
                          </a:solidFill>
                        </a:rPr>
                        <a:t>Retorno para o município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bg1"/>
                          </a:solidFill>
                        </a:rPr>
                        <a:t>46.026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319081"/>
                  </a:ext>
                </a:extLst>
              </a:tr>
            </a:tbl>
          </a:graphicData>
        </a:graphic>
      </p:graphicFrame>
      <p:sp>
        <p:nvSpPr>
          <p:cNvPr id="20" name="CaixaDeTexto 19">
            <a:extLst>
              <a:ext uri="{FF2B5EF4-FFF2-40B4-BE49-F238E27FC236}">
                <a16:creationId xmlns:a16="http://schemas.microsoft.com/office/drawing/2014/main" id="{56CBEAD0-B47D-4EF6-9E16-E513CD862ED2}"/>
              </a:ext>
            </a:extLst>
          </p:cNvPr>
          <p:cNvSpPr txBox="1"/>
          <p:nvPr/>
        </p:nvSpPr>
        <p:spPr>
          <a:xfrm>
            <a:off x="1650999" y="1282695"/>
            <a:ext cx="40155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D93029"/>
                </a:solidFill>
              </a:rPr>
              <a:t>1º Campeonato de Futevôlei</a:t>
            </a:r>
          </a:p>
          <a:p>
            <a:r>
              <a:rPr lang="pt-BR" sz="2000" b="1" dirty="0"/>
              <a:t>04 de outubro 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571769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B318B596-FD6F-438D-8B05-91F829490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51"/>
            <a:ext cx="9906000" cy="7003102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2EAD9D31-08DA-446D-B797-B166C1283990}"/>
              </a:ext>
            </a:extLst>
          </p:cNvPr>
          <p:cNvGrpSpPr/>
          <p:nvPr/>
        </p:nvGrpSpPr>
        <p:grpSpPr>
          <a:xfrm>
            <a:off x="1681259" y="1391679"/>
            <a:ext cx="6543481" cy="4778461"/>
            <a:chOff x="742263" y="345474"/>
            <a:chExt cx="8421474" cy="6149889"/>
          </a:xfrm>
        </p:grpSpPr>
        <p:graphicFrame>
          <p:nvGraphicFramePr>
            <p:cNvPr id="7" name="Gráfico 6">
              <a:extLst>
                <a:ext uri="{FF2B5EF4-FFF2-40B4-BE49-F238E27FC236}">
                  <a16:creationId xmlns:a16="http://schemas.microsoft.com/office/drawing/2014/main" id="{00000000-0008-0000-0000-000017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34211883"/>
                </p:ext>
              </p:extLst>
            </p:nvPr>
          </p:nvGraphicFramePr>
          <p:xfrm>
            <a:off x="768006" y="345474"/>
            <a:ext cx="4374635" cy="293627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8" name="Gráfico 7">
              <a:extLst>
                <a:ext uri="{FF2B5EF4-FFF2-40B4-BE49-F238E27FC236}">
                  <a16:creationId xmlns:a16="http://schemas.microsoft.com/office/drawing/2014/main" id="{00000000-0008-0000-0000-000018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86638530"/>
                </p:ext>
              </p:extLst>
            </p:nvPr>
          </p:nvGraphicFramePr>
          <p:xfrm>
            <a:off x="5170101" y="354056"/>
            <a:ext cx="3985055" cy="293627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9" name="Gráfico 8">
              <a:extLst>
                <a:ext uri="{FF2B5EF4-FFF2-40B4-BE49-F238E27FC236}">
                  <a16:creationId xmlns:a16="http://schemas.microsoft.com/office/drawing/2014/main" id="{00000000-0008-0000-0000-000019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08301014"/>
                </p:ext>
              </p:extLst>
            </p:nvPr>
          </p:nvGraphicFramePr>
          <p:xfrm>
            <a:off x="742263" y="3546218"/>
            <a:ext cx="4374635" cy="29491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10" name="Gráfico 9">
              <a:extLst>
                <a:ext uri="{FF2B5EF4-FFF2-40B4-BE49-F238E27FC236}">
                  <a16:creationId xmlns:a16="http://schemas.microsoft.com/office/drawing/2014/main" id="{00000000-0008-0000-0000-00001A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03093885"/>
                </p:ext>
              </p:extLst>
            </p:nvPr>
          </p:nvGraphicFramePr>
          <p:xfrm>
            <a:off x="5213007" y="3546217"/>
            <a:ext cx="3950730" cy="29491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F214608-45E7-4D93-84EE-8E6BF2333D9F}"/>
              </a:ext>
            </a:extLst>
          </p:cNvPr>
          <p:cNvSpPr txBox="1"/>
          <p:nvPr/>
        </p:nvSpPr>
        <p:spPr>
          <a:xfrm>
            <a:off x="3282462" y="149996"/>
            <a:ext cx="3745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D93029"/>
                </a:solidFill>
              </a:rPr>
              <a:t>1º campeonato de futevôlei</a:t>
            </a:r>
          </a:p>
          <a:p>
            <a:pPr algn="ctr"/>
            <a:r>
              <a:rPr lang="pt-BR" sz="2000" b="1" dirty="0"/>
              <a:t>04 de outubro 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798111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5EC9DA8-1C17-47E2-A52F-025214336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2551"/>
            <a:ext cx="9925726" cy="7017047"/>
          </a:xfrm>
          <a:prstGeom prst="rect">
            <a:avLst/>
          </a:prstGeom>
        </p:spPr>
      </p:pic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4A015AD8-315B-4866-84DB-4042ABF0A4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984560"/>
              </p:ext>
            </p:extLst>
          </p:nvPr>
        </p:nvGraphicFramePr>
        <p:xfrm>
          <a:off x="1651000" y="2290347"/>
          <a:ext cx="6604000" cy="3040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val="226140853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507515535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1239843399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375640303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13781179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M. Aquática</a:t>
                      </a:r>
                    </a:p>
                  </a:txBody>
                  <a:tcPr>
                    <a:solidFill>
                      <a:srgbClr val="D930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Nº de Turistas</a:t>
                      </a:r>
                      <a:endParaRPr lang="pt-BR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Valor Gasto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Dias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Valor em Reais</a:t>
                      </a:r>
                      <a:endParaRPr lang="pt-BR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749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Hospedagem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350</a:t>
                      </a:r>
                      <a:endParaRPr lang="pt-B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150</a:t>
                      </a:r>
                      <a:endParaRPr lang="pt-B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52.500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051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Alimentação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350</a:t>
                      </a:r>
                      <a:endParaRPr lang="pt-B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150</a:t>
                      </a:r>
                      <a:endParaRPr lang="pt-B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2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105.000</a:t>
                      </a:r>
                      <a:endParaRPr lang="pt-B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896535"/>
                  </a:ext>
                </a:extLst>
              </a:tr>
              <a:tr h="373266"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chemeClr val="tx1"/>
                          </a:solidFill>
                        </a:rPr>
                        <a:t>Total Arrecadado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157.500</a:t>
                      </a:r>
                      <a:endParaRPr lang="pt-B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921946"/>
                  </a:ext>
                </a:extLst>
              </a:tr>
              <a:tr h="373266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bg1"/>
                          </a:solidFill>
                        </a:rPr>
                        <a:t>Total Investido pela Prefeitura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bg1"/>
                          </a:solidFill>
                        </a:rPr>
                        <a:t>15.000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629773"/>
                  </a:ext>
                </a:extLst>
              </a:tr>
              <a:tr h="373266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bg1"/>
                          </a:solidFill>
                        </a:rPr>
                        <a:t>Investimento do trade turístico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bg1"/>
                          </a:solidFill>
                        </a:rPr>
                        <a:t>15.000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191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chemeClr val="bg1"/>
                          </a:solidFill>
                        </a:rPr>
                        <a:t>Retorno para o município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bg1"/>
                          </a:solidFill>
                        </a:rPr>
                        <a:t>127.500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319081"/>
                  </a:ext>
                </a:extLst>
              </a:tr>
            </a:tbl>
          </a:graphicData>
        </a:graphic>
      </p:graphicFrame>
      <p:pic>
        <p:nvPicPr>
          <p:cNvPr id="8" name="Imagem 7">
            <a:extLst>
              <a:ext uri="{FF2B5EF4-FFF2-40B4-BE49-F238E27FC236}">
                <a16:creationId xmlns:a16="http://schemas.microsoft.com/office/drawing/2014/main" id="{47C40D5E-A926-42F4-9E13-82358E189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670793"/>
            <a:ext cx="1441622" cy="144162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2E7F3E63-711A-4BD3-953E-7B2F03476679}"/>
              </a:ext>
            </a:extLst>
          </p:cNvPr>
          <p:cNvSpPr txBox="1"/>
          <p:nvPr/>
        </p:nvSpPr>
        <p:spPr>
          <a:xfrm>
            <a:off x="4953000" y="1062608"/>
            <a:ext cx="330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D93029"/>
                </a:solidFill>
              </a:rPr>
              <a:t>1º Campeonato Baiano de Maratonas Aquáticas</a:t>
            </a:r>
          </a:p>
          <a:p>
            <a:r>
              <a:rPr lang="pt-BR" sz="2000" b="1" dirty="0"/>
              <a:t>06 de novembro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621246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5EC9DA8-1C17-47E2-A52F-025214336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2551"/>
            <a:ext cx="9925726" cy="7017047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3EA35040-B945-4779-8788-86858B96E849}"/>
              </a:ext>
            </a:extLst>
          </p:cNvPr>
          <p:cNvGrpSpPr/>
          <p:nvPr/>
        </p:nvGrpSpPr>
        <p:grpSpPr>
          <a:xfrm>
            <a:off x="1837034" y="1348174"/>
            <a:ext cx="6251659" cy="4962011"/>
            <a:chOff x="1173463" y="442011"/>
            <a:chExt cx="7559074" cy="5999721"/>
          </a:xfrm>
        </p:grpSpPr>
        <p:graphicFrame>
          <p:nvGraphicFramePr>
            <p:cNvPr id="9" name="Gráfico 8">
              <a:extLst>
                <a:ext uri="{FF2B5EF4-FFF2-40B4-BE49-F238E27FC236}">
                  <a16:creationId xmlns:a16="http://schemas.microsoft.com/office/drawing/2014/main" id="{00000000-0008-0000-0000-000012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20201843"/>
                </p:ext>
              </p:extLst>
            </p:nvPr>
          </p:nvGraphicFramePr>
          <p:xfrm>
            <a:off x="1173463" y="450594"/>
            <a:ext cx="4053702" cy="29362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1" name="Gráfico 10">
              <a:extLst>
                <a:ext uri="{FF2B5EF4-FFF2-40B4-BE49-F238E27FC236}">
                  <a16:creationId xmlns:a16="http://schemas.microsoft.com/office/drawing/2014/main" id="{00000000-0008-0000-0000-000013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259783375"/>
                </p:ext>
              </p:extLst>
            </p:nvPr>
          </p:nvGraphicFramePr>
          <p:xfrm>
            <a:off x="5288091" y="442011"/>
            <a:ext cx="3444446" cy="29362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2" name="Gráfico 11">
              <a:extLst>
                <a:ext uri="{FF2B5EF4-FFF2-40B4-BE49-F238E27FC236}">
                  <a16:creationId xmlns:a16="http://schemas.microsoft.com/office/drawing/2014/main" id="{00000000-0008-0000-0000-000014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42694058"/>
                </p:ext>
              </p:extLst>
            </p:nvPr>
          </p:nvGraphicFramePr>
          <p:xfrm>
            <a:off x="1185475" y="3505458"/>
            <a:ext cx="3976473" cy="293627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13" name="Gráfico 12">
              <a:extLst>
                <a:ext uri="{FF2B5EF4-FFF2-40B4-BE49-F238E27FC236}">
                  <a16:creationId xmlns:a16="http://schemas.microsoft.com/office/drawing/2014/main" id="{00000000-0008-0000-0000-000015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520912120"/>
                </p:ext>
              </p:extLst>
            </p:nvPr>
          </p:nvGraphicFramePr>
          <p:xfrm>
            <a:off x="5322416" y="3479715"/>
            <a:ext cx="3367215" cy="293627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1583BCE-05B4-441E-B86D-3E96A3C02EF9}"/>
              </a:ext>
            </a:extLst>
          </p:cNvPr>
          <p:cNvSpPr txBox="1"/>
          <p:nvPr/>
        </p:nvSpPr>
        <p:spPr>
          <a:xfrm>
            <a:off x="1810774" y="256640"/>
            <a:ext cx="6277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D93029"/>
                </a:solidFill>
              </a:rPr>
              <a:t>1º Campeonato Baiano de Maratonas Aquáticas</a:t>
            </a:r>
          </a:p>
          <a:p>
            <a:pPr algn="ctr"/>
            <a:r>
              <a:rPr lang="pt-BR" sz="2000" b="1" dirty="0"/>
              <a:t>06 de novembro</a:t>
            </a:r>
            <a:endParaRPr lang="pt-BR" sz="2800" b="1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11FD59D3-A007-4E7E-B4C4-4C404E00BD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15" y="256640"/>
            <a:ext cx="993346" cy="99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60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D8C4DD2-A20B-4105-8AAD-CDF5A23ED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51"/>
            <a:ext cx="9906000" cy="7003102"/>
          </a:xfrm>
          <a:prstGeom prst="rect">
            <a:avLst/>
          </a:prstGeom>
        </p:spPr>
      </p:pic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4A015AD8-315B-4866-84DB-4042ABF0A4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170148"/>
              </p:ext>
            </p:extLst>
          </p:nvPr>
        </p:nvGraphicFramePr>
        <p:xfrm>
          <a:off x="1651000" y="2290347"/>
          <a:ext cx="6604000" cy="2522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val="226140853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507515535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1239843399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375640303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13781179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Beach Tênis</a:t>
                      </a:r>
                    </a:p>
                  </a:txBody>
                  <a:tcPr>
                    <a:solidFill>
                      <a:srgbClr val="D930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Nº de Turistas</a:t>
                      </a:r>
                      <a:endParaRPr lang="pt-BR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Valor Gasto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Dias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Valor em Reais</a:t>
                      </a:r>
                      <a:endParaRPr lang="pt-BR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749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Hospedagem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390</a:t>
                      </a:r>
                      <a:endParaRPr lang="pt-B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150</a:t>
                      </a:r>
                      <a:endParaRPr lang="pt-B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175.500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051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Alimentação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390</a:t>
                      </a:r>
                      <a:endParaRPr lang="pt-B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150</a:t>
                      </a:r>
                      <a:endParaRPr lang="pt-B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4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234.000</a:t>
                      </a:r>
                      <a:endParaRPr lang="pt-B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896535"/>
                  </a:ext>
                </a:extLst>
              </a:tr>
              <a:tr h="373266"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chemeClr val="tx1"/>
                          </a:solidFill>
                        </a:rPr>
                        <a:t>Total Arrecadado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409.500</a:t>
                      </a:r>
                      <a:endParaRPr lang="pt-B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921946"/>
                  </a:ext>
                </a:extLst>
              </a:tr>
              <a:tr h="3732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chemeClr val="bg1"/>
                          </a:solidFill>
                        </a:rPr>
                        <a:t>Total Investido pela Prefeitura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bg1"/>
                          </a:solidFill>
                        </a:rPr>
                        <a:t>18.315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629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chemeClr val="bg1"/>
                          </a:solidFill>
                        </a:rPr>
                        <a:t>Retorno para o município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bg1"/>
                          </a:solidFill>
                        </a:rPr>
                        <a:t>391.185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319081"/>
                  </a:ext>
                </a:extLst>
              </a:tr>
            </a:tbl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id="{7296EAC8-3580-45CE-A536-842F4AA879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t="31325" r="7319" b="32128"/>
          <a:stretch/>
        </p:blipFill>
        <p:spPr>
          <a:xfrm>
            <a:off x="1651000" y="1251436"/>
            <a:ext cx="2278449" cy="68655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EF7B5B1-39D6-4D70-AF81-28F33A025CD8}"/>
              </a:ext>
            </a:extLst>
          </p:cNvPr>
          <p:cNvSpPr txBox="1"/>
          <p:nvPr/>
        </p:nvSpPr>
        <p:spPr>
          <a:xfrm>
            <a:off x="4374292" y="1282695"/>
            <a:ext cx="3880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D93029"/>
                </a:solidFill>
              </a:rPr>
              <a:t>Campeonato de Beach Tênis</a:t>
            </a:r>
          </a:p>
          <a:p>
            <a:r>
              <a:rPr lang="pt-BR" sz="2000" b="1" dirty="0"/>
              <a:t>15 a 17 de outubro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5569198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8192</TotalTime>
  <Words>1033</Words>
  <Application>Microsoft Office PowerPoint</Application>
  <PresentationFormat>Papel A4 (210 x 297 mm)</PresentationFormat>
  <Paragraphs>167</Paragraphs>
  <Slides>19</Slides>
  <Notes>0</Notes>
  <HiddenSlides>2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Henrique Oliveira</dc:creator>
  <cp:lastModifiedBy>ANA LAURA BORAK</cp:lastModifiedBy>
  <cp:revision>34</cp:revision>
  <dcterms:created xsi:type="dcterms:W3CDTF">2021-07-09T17:26:48Z</dcterms:created>
  <dcterms:modified xsi:type="dcterms:W3CDTF">2022-02-16T12:54:24Z</dcterms:modified>
</cp:coreProperties>
</file>